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9" r:id="rId2"/>
    <p:sldId id="269" r:id="rId3"/>
    <p:sldId id="367" r:id="rId4"/>
    <p:sldId id="368" r:id="rId5"/>
    <p:sldId id="369" r:id="rId6"/>
    <p:sldId id="370" r:id="rId7"/>
    <p:sldId id="371" r:id="rId8"/>
    <p:sldId id="7131" r:id="rId9"/>
    <p:sldId id="379" r:id="rId10"/>
    <p:sldId id="372" r:id="rId11"/>
    <p:sldId id="380" r:id="rId12"/>
    <p:sldId id="381" r:id="rId13"/>
    <p:sldId id="382" r:id="rId14"/>
    <p:sldId id="7121" r:id="rId15"/>
    <p:sldId id="7122" r:id="rId16"/>
    <p:sldId id="7123" r:id="rId17"/>
    <p:sldId id="7124" r:id="rId18"/>
    <p:sldId id="373" r:id="rId19"/>
    <p:sldId id="7130" r:id="rId20"/>
    <p:sldId id="7125" r:id="rId21"/>
    <p:sldId id="374" r:id="rId22"/>
    <p:sldId id="383" r:id="rId23"/>
    <p:sldId id="384" r:id="rId24"/>
    <p:sldId id="7126" r:id="rId25"/>
    <p:sldId id="7127" r:id="rId26"/>
    <p:sldId id="375" r:id="rId27"/>
    <p:sldId id="7129" r:id="rId28"/>
    <p:sldId id="7128" r:id="rId29"/>
    <p:sldId id="376" r:id="rId30"/>
    <p:sldId id="7132" r:id="rId31"/>
    <p:sldId id="377" r:id="rId32"/>
    <p:sldId id="7133" r:id="rId33"/>
    <p:sldId id="378" r:id="rId34"/>
    <p:sldId id="7135" r:id="rId35"/>
    <p:sldId id="7136" r:id="rId36"/>
    <p:sldId id="7134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FF"/>
    <a:srgbClr val="00F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3" autoAdjust="0"/>
    <p:restoredTop sz="94694"/>
  </p:normalViewPr>
  <p:slideViewPr>
    <p:cSldViewPr snapToGrid="0" snapToObjects="1">
      <p:cViewPr varScale="1">
        <p:scale>
          <a:sx n="86" d="100"/>
          <a:sy n="86" d="100"/>
        </p:scale>
        <p:origin x="57" y="45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BC0E-3D9E-AD47-A71F-225F1F3A3655}" type="datetimeFigureOut">
              <a:rPr kumimoji="1" lang="zh-CN" altLang="en-US" smtClean="0"/>
              <a:t>2026/2/4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56B20-EAE6-AD49-B531-D228C4479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852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3FE80-F007-0549-B04E-00A7E591F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10" y="2412476"/>
            <a:ext cx="6685280" cy="1881863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A7B790-F972-BCB8-6F4A-CA14E6B6B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58782" y="247539"/>
            <a:ext cx="2363414" cy="7865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51ED99-06D8-08E8-3419-762B0BE603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316" y="1694325"/>
            <a:ext cx="5265683" cy="459095"/>
          </a:xfrm>
          <a:prstGeom prst="rect">
            <a:avLst/>
          </a:prstGeom>
        </p:spPr>
      </p:pic>
      <p:pic>
        <p:nvPicPr>
          <p:cNvPr id="11" name="图片 10" descr="卡通画&#10;&#10;描述已自动生成">
            <a:extLst>
              <a:ext uri="{FF2B5EF4-FFF2-40B4-BE49-F238E27FC236}">
                <a16:creationId xmlns:a16="http://schemas.microsoft.com/office/drawing/2014/main" id="{9E35002B-EC7A-FF51-E4D8-590DC6FFCF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512" y="380497"/>
            <a:ext cx="1422619" cy="1710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1AF667-89E6-E14A-9C76-74C28E4E66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24612" y="6461479"/>
            <a:ext cx="1922736" cy="187515"/>
          </a:xfrm>
          <a:prstGeom prst="rect">
            <a:avLst/>
          </a:prstGeom>
        </p:spPr>
      </p:pic>
      <p:pic>
        <p:nvPicPr>
          <p:cNvPr id="15" name="图片 14" descr="图片包含 图形用户界面&#10;&#10;描述已自动生成">
            <a:extLst>
              <a:ext uri="{FF2B5EF4-FFF2-40B4-BE49-F238E27FC236}">
                <a16:creationId xmlns:a16="http://schemas.microsoft.com/office/drawing/2014/main" id="{AA8CC907-6ED5-A6B4-2DC4-967D4D12705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991690" y="1595438"/>
            <a:ext cx="4921033" cy="406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0EF46-D5F3-264B-9C50-F96E90B5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1183B1-DAD1-A84F-8827-571999DD1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DE549A-BDCA-3A41-8082-15AA423C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2026/2/4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10211C-0490-F047-8270-08CF89DE2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AD1EB6-34D9-4B4E-882E-5AAF7EE8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09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BD810C-2B70-AF46-960B-1C516278B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08CE3B-62EF-7B41-959B-1FFB10C08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6938F5-095D-2240-9CAF-9DB95F44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2026/2/4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F882B9-BA91-5A4A-AB28-538B7370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A61C61-3E97-664C-9434-B8DDE841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126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89208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817913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23860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6794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牛客竞赛深色2副本.jpg" descr="牛客竞赛深色2副本.jpg">
            <a:extLst>
              <a:ext uri="{FF2B5EF4-FFF2-40B4-BE49-F238E27FC236}">
                <a16:creationId xmlns:a16="http://schemas.microsoft.com/office/drawing/2014/main" id="{09BCE62B-9B05-41E5-A3E6-FF424A0CD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A2B5C5-733F-4024-AF8B-DD41349A4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225" y="2260469"/>
            <a:ext cx="7441746" cy="148279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1F8E8E-F8FB-426C-81E1-09DB2765E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87044"/>
            <a:ext cx="7543800" cy="71513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BA1D93-6797-4578-840E-B8ED2408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137FB-8EFB-425C-BF19-4441AFDF8001}" type="datetimeFigureOut">
              <a:rPr lang="zh-CN" altLang="en-US" smtClean="0"/>
              <a:t>2026/2/4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A0003-802B-4FF4-9355-88AAB03D7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1F4946-E4A1-444C-BF82-2E24D73C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68CF-616C-4B2F-8AE5-B05BF9D8AEC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像" descr="图像">
            <a:extLst>
              <a:ext uri="{FF2B5EF4-FFF2-40B4-BE49-F238E27FC236}">
                <a16:creationId xmlns:a16="http://schemas.microsoft.com/office/drawing/2014/main" id="{5D35F67D-A421-4638-BC20-025F4188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23" y="878164"/>
            <a:ext cx="1948154" cy="44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图像" descr="图像">
            <a:extLst>
              <a:ext uri="{FF2B5EF4-FFF2-40B4-BE49-F238E27FC236}">
                <a16:creationId xmlns:a16="http://schemas.microsoft.com/office/drawing/2014/main" id="{26E106F8-68FD-4249-9F7D-418384FBD2C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348"/>
          </a:blip>
          <a:stretch>
            <a:fillRect/>
          </a:stretch>
        </p:blipFill>
        <p:spPr>
          <a:xfrm>
            <a:off x="7021913" y="800638"/>
            <a:ext cx="4843714" cy="12265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09983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E75CE-1932-724E-80C0-FAEB33FB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326339-EF9D-F445-B1D9-1E67239BB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41A103-E975-7049-A021-7291CD8BE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2026/2/4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3A1269-8BA8-D746-98F9-CD6254EC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176056-4DA2-2E4F-A681-8AB016B2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1110583F-9F3B-706C-B3C8-B065A90EF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91" y="754856"/>
            <a:ext cx="546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8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0E8CF-8957-BA41-93F5-A7432EB0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0FDA73-E3E1-7D4A-93DD-F795B97AB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005A51-588C-FD41-BE26-11B5455C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2026/2/4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9D4BEC-04F2-0545-8673-9CABEEA41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31CA31-82E8-8D47-8E27-FB56D990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0852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3F3F6-92DC-F048-B129-77967C74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13D74-A128-F246-A2C3-FA3BD5269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EA059B-890E-A145-B88D-F6B9D1240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81BCB7-9F42-BF4C-BABD-5E56F2E8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2026/2/4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76A82C-851D-1B4B-A734-FD05DAF3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5B2885-4F24-D94A-8A97-391BC51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60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19E4E-46B5-3B45-8DA4-D1D34B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1A9633-FA0D-B44B-A177-A2CBE220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C6536C-6536-6040-9D60-F6D276B70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EBC514-62AE-0447-84DF-AB11DB2C4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AF9E8A-0D96-3249-9355-ABF0602D6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1B85C5D-ADC9-0144-BE92-FDC35028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2026/2/4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904610-EEE0-3A4C-A141-9856787E3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5AE534-B270-E94E-ADC3-71B95CD0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903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6828D-C7FA-6D44-8091-37E86938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66CA88-8A7E-7049-9D5E-9418803F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2026/2/4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0A43C4-786D-1041-B770-CB0B2C79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2B44DB-3556-7F47-A1AF-47FCEB74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96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2A8D6D-9947-974A-96CE-1AB8A1A42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2026/2/4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1238C9-9B18-C54A-A670-4F1F89DB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D2E43D-2F7B-8442-BC3E-04F2BD55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198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0EE50-AA0C-1C4D-89F2-E5E7222C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EC1718-1B85-8C41-9056-80B26F8F1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1A487-E135-3E40-82B2-2AB952CC0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A29C69-81B1-B540-884E-55FB474B0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2026/2/4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4EFF6D-063D-2246-B9CE-EF8FABB4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C1A372-1EEA-3E43-8EFF-2D7EE85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03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9EC9B-407C-504F-BF6B-0D891151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4DAF8F-1350-2342-BB8B-7FA3B67E6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F0B8C0-F262-A143-9821-1B46872BF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5EFAE1-7081-3C48-9A37-AADA14DC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2026/2/4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CD4C2C-E379-B54F-86B5-F4B9DB4CB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35633-04C4-EC4A-99B9-C1F5240C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24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低可信度描述已自动生成">
            <a:extLst>
              <a:ext uri="{FF2B5EF4-FFF2-40B4-BE49-F238E27FC236}">
                <a16:creationId xmlns:a16="http://schemas.microsoft.com/office/drawing/2014/main" id="{8B360BF0-E85A-3123-FE57-428861D555B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7A6F01-3646-134B-9875-7EDD795E5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E77E2-C9AC-8547-BD61-8980F6514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A9883-2DF6-1B4E-9229-BA94F1192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DEA61-FD7F-7E42-8996-47F2197A2754}" type="datetimeFigureOut">
              <a:rPr kumimoji="1" lang="zh-CN" altLang="en-US" smtClean="0"/>
              <a:t>2026/2/4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6B74DE-6864-C442-A2D2-9F56667D2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F89B61-871D-C24A-953F-603145740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D15618-98B1-AA4F-90ED-DECD0C962F51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329908" y="451662"/>
            <a:ext cx="1517440" cy="1460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2E9478-BB68-576A-51E5-0F174F577C0F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rcRect/>
          <a:stretch/>
        </p:blipFill>
        <p:spPr>
          <a:xfrm>
            <a:off x="10023182" y="6215377"/>
            <a:ext cx="1719992" cy="57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9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等线" panose="02010600030101010101" pitchFamily="2" charset="-122"/>
          <a:ea typeface="等线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C76EB-C3F7-50E0-0A65-1319D8C14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10" y="2242458"/>
            <a:ext cx="6685280" cy="2051882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2026</a:t>
            </a:r>
            <a:r>
              <a:rPr lang="zh-CN" altLang="en-US" sz="6000" dirty="0">
                <a:solidFill>
                  <a:schemeClr val="bg1"/>
                </a:solidFill>
              </a:rPr>
              <a:t>牛客寒假集训营</a:t>
            </a:r>
            <a:r>
              <a:rPr lang="en-US" altLang="zh-CN" sz="7200" b="1" dirty="0">
                <a:solidFill>
                  <a:schemeClr val="bg1"/>
                </a:solidFill>
              </a:rPr>
              <a:t>——</a:t>
            </a:r>
            <a:r>
              <a:rPr lang="zh-CN" altLang="en-US" sz="7200" b="1" dirty="0">
                <a:solidFill>
                  <a:schemeClr val="bg1"/>
                </a:solidFill>
              </a:rPr>
              <a:t>第一场</a:t>
            </a:r>
            <a:endParaRPr lang="zh-CN" altLang="en-US" dirty="0"/>
          </a:p>
        </p:txBody>
      </p:sp>
      <p:sp>
        <p:nvSpPr>
          <p:cNvPr id="16" name="圆角矩形 32">
            <a:extLst>
              <a:ext uri="{FF2B5EF4-FFF2-40B4-BE49-F238E27FC236}">
                <a16:creationId xmlns:a16="http://schemas.microsoft.com/office/drawing/2014/main" id="{2B62A56C-133E-BF0A-D1EE-C41E6877B0AA}"/>
              </a:ext>
            </a:extLst>
          </p:cNvPr>
          <p:cNvSpPr/>
          <p:nvPr/>
        </p:nvSpPr>
        <p:spPr>
          <a:xfrm>
            <a:off x="1807223" y="4460065"/>
            <a:ext cx="1926578" cy="613460"/>
          </a:xfrm>
          <a:prstGeom prst="round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chemeClr val="bg2">
                    <a:lumMod val="25000"/>
                  </a:schemeClr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邓丝雨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C8E3EC-1FC7-6F35-C413-58E88C031614}"/>
              </a:ext>
            </a:extLst>
          </p:cNvPr>
          <p:cNvSpPr txBox="1"/>
          <p:nvPr/>
        </p:nvSpPr>
        <p:spPr>
          <a:xfrm>
            <a:off x="533399" y="5868182"/>
            <a:ext cx="8915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讲题顺序：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LKCE BAG H DI FJ</a:t>
            </a:r>
            <a:endParaRPr lang="zh-CN" altLang="en-US" sz="28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651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BA66BD-52C9-56A5-9BE2-CEB7BCB9F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A+B Problem	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4576E09-4143-A381-12C5-64B824F907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小苯正在学习 </a:t>
                </a:r>
                <a:r>
                  <a:rPr lang="en-US" altLang="zh-CN" dirty="0"/>
                  <a:t>A+B Problem</a:t>
                </a:r>
                <a:r>
                  <a:rPr lang="zh-CN" altLang="en-US" dirty="0"/>
                  <a:t>，为此他从家中翻出了</a:t>
                </a:r>
                <a:r>
                  <a:rPr lang="zh-CN" altLang="en-US" b="1" dirty="0"/>
                  <a:t>恰好八个</a:t>
                </a:r>
                <a:r>
                  <a:rPr lang="en-US" altLang="zh-CN" dirty="0"/>
                  <a:t>"</a:t>
                </a:r>
                <a:r>
                  <a:rPr lang="zh-CN" altLang="en-US" dirty="0"/>
                  <a:t>七段码数位显示器</a:t>
                </a:r>
                <a:r>
                  <a:rPr lang="en-US" altLang="zh-CN" dirty="0"/>
                  <a:t>"</a:t>
                </a:r>
                <a:r>
                  <a:rPr lang="zh-CN" altLang="en-US" dirty="0"/>
                  <a:t>（以下简称显示器）。 </a:t>
                </a:r>
                <a:br>
                  <a:rPr lang="zh-CN" altLang="en-US" dirty="0"/>
                </a:br>
                <a:endParaRPr lang="en-US" altLang="zh-CN" dirty="0"/>
              </a:p>
              <a:p>
                <a:r>
                  <a:rPr lang="zh-CN" altLang="en-US" dirty="0"/>
                  <a:t>如下图所示，显示器共有 </a:t>
                </a:r>
                <a14:m>
                  <m:oMath xmlns:m="http://schemas.openxmlformats.org/officeDocument/2006/math">
                    <m:r>
                      <a:rPr lang="en-US" altLang="zh-CN"/>
                      <m:t>7</m:t>
                    </m:r>
                  </m:oMath>
                </a14:m>
                <a:r>
                  <a:rPr lang="zh-CN" altLang="en-US" dirty="0"/>
                  <a:t>个灯管，图中已标明编号。点亮其中的一些灯管就可以形成合法的数字，</a:t>
                </a:r>
                <a14:m>
                  <m:oMath xmlns:m="http://schemas.openxmlformats.org/officeDocument/2006/math">
                    <m:r>
                      <a:rPr lang="en-US" altLang="zh-CN"/>
                      <m:t>0</m:t>
                    </m:r>
                    <m:r>
                      <a:rPr lang="zh-CN" altLang="en-US"/>
                      <m:t>−</m:t>
                    </m:r>
                    <m:r>
                      <a:rPr lang="en-US" altLang="zh-CN"/>
                      <m:t>9</m:t>
                    </m:r>
                  </m:oMath>
                </a14:m>
                <a:r>
                  <a:rPr lang="zh-CN" altLang="en-US" dirty="0"/>
                  <a:t> 的对应的点亮结果如下图二，其中红色灯管是被点亮的，灰色则是未被点亮（</a:t>
                </a:r>
                <a:r>
                  <a:rPr lang="zh-CN" altLang="en-US" b="1" dirty="0"/>
                  <a:t>其余的结果均是不合法的数字</a:t>
                </a:r>
                <a:r>
                  <a:rPr lang="zh-CN" altLang="en-US" dirty="0"/>
                  <a:t>）。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4576E09-4143-A381-12C5-64B824F907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图片包含 图表&#10;&#10;AI 生成的内容可能不正确。">
            <a:extLst>
              <a:ext uri="{FF2B5EF4-FFF2-40B4-BE49-F238E27FC236}">
                <a16:creationId xmlns:a16="http://schemas.microsoft.com/office/drawing/2014/main" id="{E27750EA-5667-B3E1-E587-99012E644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77" y="4963464"/>
            <a:ext cx="5196310" cy="15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75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3651A-9AEB-56F7-260A-C5C311FD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B36E59-01AC-145B-5B34-F5861DC4EF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遗憾的是，放置时间太久导致所有的显示器都发生了</a:t>
                </a:r>
                <a:r>
                  <a:rPr lang="zh-CN" altLang="en-US" b="1" dirty="0"/>
                  <a:t>相同</a:t>
                </a:r>
                <a:r>
                  <a:rPr lang="zh-CN" altLang="en-US" dirty="0"/>
                  <a:t>的故障，具体来说，在点亮他们的编号为 </a:t>
                </a:r>
                <a14:m>
                  <m:oMath xmlns:m="http://schemas.openxmlformats.org/officeDocument/2006/math">
                    <m:r>
                      <a:rPr lang="zh-CN" altLang="en-US" i="1"/>
                      <m:t>𝑖</m:t>
                    </m:r>
                  </m:oMath>
                </a14:m>
                <a:r>
                  <a:rPr lang="zh-CN" altLang="en-US" dirty="0"/>
                  <a:t>的灯管时，灯管都是仅有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/>
                        </m:ctrlPr>
                      </m:sSubPr>
                      <m:e>
                        <m:r>
                          <a:rPr lang="zh-CN" altLang="en-US" i="1"/>
                          <m:t>𝑝</m:t>
                        </m:r>
                      </m:e>
                      <m:sub>
                        <m:r>
                          <a:rPr lang="zh-CN" altLang="en-US" i="1"/>
                          <m:t>𝑖</m:t>
                        </m:r>
                      </m:sub>
                    </m:sSub>
                    <m:r>
                      <a:rPr lang="en-US" altLang="zh-CN"/>
                      <m:t>%</m:t>
                    </m:r>
                  </m:oMath>
                </a14:m>
                <a:r>
                  <a:rPr lang="zh-CN" altLang="en-US" dirty="0"/>
                  <a:t>的概率会被点亮，而还会有 </a:t>
                </a:r>
                <a14:m>
                  <m:oMath xmlns:m="http://schemas.openxmlformats.org/officeDocument/2006/math">
                    <m:r>
                      <a:rPr lang="en-US" altLang="zh-CN"/>
                      <m:t>100</m:t>
                    </m:r>
                    <m:r>
                      <a:rPr lang="en-US" altLang="zh-CN"/>
                      <m:t>%−</m:t>
                    </m:r>
                    <m:sSub>
                      <m:sSubPr>
                        <m:ctrlPr>
                          <a:rPr lang="zh-CN" altLang="en-US" i="1"/>
                        </m:ctrlPr>
                      </m:sSubPr>
                      <m:e>
                        <m:r>
                          <a:rPr lang="zh-CN" altLang="en-US" i="1"/>
                          <m:t>𝑝</m:t>
                        </m:r>
                      </m:e>
                      <m:sub>
                        <m:r>
                          <a:rPr lang="zh-CN" altLang="en-US" i="1"/>
                          <m:t>𝑖</m:t>
                        </m:r>
                      </m:sub>
                    </m:sSub>
                    <m:r>
                      <a:rPr lang="en-US" altLang="zh-CN"/>
                      <m:t>%</m:t>
                    </m:r>
                  </m:oMath>
                </a14:m>
                <a:r>
                  <a:rPr lang="zh-CN" altLang="en-US" dirty="0"/>
                  <a:t>的概率不会被点亮（各根灯管的点亮尝试相互独立；不同显示器之间、同一显示器内不同编号灯管之间的点亮结果均互不影响）。</a:t>
                </a:r>
                <a:br>
                  <a:rPr lang="zh-CN" altLang="en-US" dirty="0"/>
                </a:b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但小苯的学习还得进行下去，现在他会让小红指定一个整数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/>
                      <m:t>C</m:t>
                    </m:r>
                    <m:d>
                      <m:dPr>
                        <m:ctrlPr>
                          <a:rPr lang="zh-CN" altLang="en-US" i="1"/>
                        </m:ctrlPr>
                      </m:dPr>
                      <m:e>
                        <m:r>
                          <a:rPr lang="en-US" altLang="zh-CN"/>
                          <m:t>0</m:t>
                        </m:r>
                        <m:r>
                          <a:rPr lang="en-US" altLang="zh-CN"/>
                          <m:t>≦</m:t>
                        </m:r>
                        <m:r>
                          <m:rPr>
                            <m:nor/>
                          </m:rPr>
                          <a:rPr lang="en-US" altLang="zh-CN" i="1"/>
                          <m:t>C</m:t>
                        </m:r>
                        <m:r>
                          <a:rPr lang="zh-CN" altLang="en-US"/>
                          <m:t>≦</m:t>
                        </m:r>
                        <m:r>
                          <a:rPr lang="en-US" altLang="zh-CN"/>
                          <m:t>2026</m:t>
                        </m:r>
                      </m:e>
                    </m:d>
                  </m:oMath>
                </a14:m>
                <a:r>
                  <a:rPr lang="zh-CN" altLang="en-US" dirty="0"/>
                  <a:t>，接着小苯会将其中的四个排成一排，另外四个排成另一排，并对其 </a:t>
                </a:r>
                <a14:m>
                  <m:oMath xmlns:m="http://schemas.openxmlformats.org/officeDocument/2006/math">
                    <m:r>
                      <a:rPr lang="en-US" altLang="zh-CN"/>
                      <m:t>7</m:t>
                    </m:r>
                  </m:oMath>
                </a14:m>
                <a:r>
                  <a:rPr lang="zh-CN" altLang="en-US" dirty="0"/>
                  <a:t>根灯管（共 </a:t>
                </a:r>
                <a14:m>
                  <m:oMath xmlns:m="http://schemas.openxmlformats.org/officeDocument/2006/math">
                    <m:r>
                      <a:rPr lang="en-US" altLang="zh-CN"/>
                      <m:t>7</m:t>
                    </m:r>
                    <m:r>
                      <a:rPr lang="en-US" altLang="zh-CN"/>
                      <m:t>×</m:t>
                    </m:r>
                    <m:r>
                      <a:rPr lang="en-US" altLang="zh-CN"/>
                      <m:t>8</m:t>
                    </m:r>
                    <m:r>
                      <a:rPr lang="en-US" altLang="zh-CN"/>
                      <m:t>=</m:t>
                    </m:r>
                    <m:r>
                      <a:rPr lang="en-US" altLang="zh-CN"/>
                      <m:t>56</m:t>
                    </m:r>
                  </m:oMath>
                </a14:m>
                <a:r>
                  <a:rPr lang="zh-CN" altLang="en-US" dirty="0"/>
                  <a:t>根）</a:t>
                </a:r>
                <a:r>
                  <a:rPr lang="zh-CN" altLang="en-US" b="1" dirty="0"/>
                  <a:t>均各</a:t>
                </a:r>
                <a:r>
                  <a:rPr lang="zh-CN" altLang="en-US" dirty="0"/>
                  <a:t>尝试一次点亮操作。（由于所有显示器参数相同，具体选哪 </a:t>
                </a:r>
                <a14:m>
                  <m:oMath xmlns:m="http://schemas.openxmlformats.org/officeDocument/2006/math">
                    <m:r>
                      <a:rPr lang="en-US" altLang="zh-CN"/>
                      <m:t>4</m:t>
                    </m:r>
                  </m:oMath>
                </a14:m>
                <a:r>
                  <a:rPr lang="zh-CN" altLang="en-US" dirty="0"/>
                  <a:t>台放在第一排与第二排均等价，可视为任意固定分配）。</a:t>
                </a:r>
                <a:br>
                  <a:rPr lang="zh-CN" altLang="en-US" dirty="0"/>
                </a:br>
                <a:br>
                  <a:rPr lang="zh-CN" altLang="en-US" dirty="0"/>
                </a:br>
                <a14:m>
                  <m:oMath xmlns:m="http://schemas.openxmlformats.org/officeDocument/2006/math">
                    <m:r>
                      <a:rPr lang="zh-CN" altLang="en-US"/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B36E59-01AC-145B-5B34-F5861DC4EF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80" r="-37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643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AD4D8-7457-FC22-1944-C5EA4E92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DA6CE08-5D65-5518-C145-24B85900B0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现在请你计算出如下事件的概率（需全部满足）：</a:t>
                </a:r>
                <a:br>
                  <a:rPr lang="zh-CN" altLang="en-US" dirty="0"/>
                </a:b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 ∙</m:t>
                    </m:r>
                    <m:r>
                      <m:rPr>
                        <m:nor/>
                      </m:rPr>
                      <a:rPr lang="zh-CN" altLang="en-US" i="1"/>
                      <m:t> </m:t>
                    </m:r>
                  </m:oMath>
                </a14:m>
                <a:r>
                  <a:rPr lang="zh-CN" altLang="en-US" dirty="0"/>
                  <a:t>最终所有显示器均有灯管被点亮（也就是说显示器的灯管不能全灭）。</a:t>
                </a:r>
                <a:br>
                  <a:rPr lang="zh-CN" altLang="en-US" dirty="0"/>
                </a:b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 ∙</m:t>
                    </m:r>
                    <m:r>
                      <m:rPr>
                        <m:nor/>
                      </m:rPr>
                      <a:rPr lang="zh-CN" altLang="en-US" i="1"/>
                      <m:t> </m:t>
                    </m:r>
                  </m:oMath>
                </a14:m>
                <a:r>
                  <a:rPr lang="zh-CN" altLang="en-US" dirty="0"/>
                  <a:t>最终所有显示器显示的结果均为合法数字。</a:t>
                </a:r>
                <a:br>
                  <a:rPr lang="zh-CN" altLang="en-US" dirty="0"/>
                </a:b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 ∙</m:t>
                    </m:r>
                    <m:r>
                      <m:rPr>
                        <m:nor/>
                      </m:rPr>
                      <a:rPr lang="zh-CN" altLang="en-US" i="1"/>
                      <m:t> </m:t>
                    </m:r>
                  </m:oMath>
                </a14:m>
                <a:r>
                  <a:rPr lang="zh-CN" altLang="en-US" dirty="0"/>
                  <a:t>第一排的显示器前后拼接形成的四位十进制数记作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/>
                      <m:t>A</m:t>
                    </m:r>
                  </m:oMath>
                </a14:m>
                <a:r>
                  <a:rPr lang="zh-CN" altLang="en-US" dirty="0"/>
                  <a:t>，第二排的显示器前后拼接形成的四位十进制数记作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/>
                      <m:t>B</m:t>
                    </m:r>
                  </m:oMath>
                </a14:m>
                <a:r>
                  <a:rPr lang="zh-CN" altLang="en-US" dirty="0"/>
                  <a:t>的话，满足：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/>
                      <m:t>A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i="1"/>
                      <m:t>B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i="1"/>
                      <m:t>C</m:t>
                    </m:r>
                  </m:oMath>
                </a14:m>
                <a:r>
                  <a:rPr lang="zh-CN" altLang="en-US" dirty="0"/>
                  <a:t>。（两排显示器从左到右依次作为千位、百位、十位、个位进行拼接，可以存在前导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）。</a:t>
                </a:r>
                <a:br>
                  <a:rPr lang="zh-CN" altLang="en-US" dirty="0"/>
                </a:b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DA6CE08-5D65-5518-C145-24B85900B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473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41672-0047-8E13-492F-D43A74F1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带模除法与逆元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858A0E-C772-7924-3E4B-3FDCE2C5D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模运算没有除法。但是我们都知道，想要除以一个数，可以乘上它的逆。</a:t>
            </a:r>
          </a:p>
          <a:p>
            <a:r>
              <a:rPr lang="zh-CN" altLang="zh-CN" dirty="0"/>
              <a:t>所以模运算的除法，就是乘上逆。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7372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A734A-B481-4DCB-9F7C-6998281C1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费马小定理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36B755-90F5-4F8D-9258-1A849AF4AD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若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是质数，则对于任意不能被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整除的整数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，有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若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是质数，则对于任意整数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，有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p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不妨设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的逆元是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，那么有</a:t>
                </a:r>
                <a:endParaRPr lang="en-US" altLang="zh-CN" dirty="0"/>
              </a:p>
              <a:p>
                <a:r>
                  <a:rPr lang="en-US" altLang="zh-CN" dirty="0"/>
                  <a:t>ax = 1 (mod mod)</a:t>
                </a:r>
                <a:endParaRPr lang="zh-CN" altLang="en-US" dirty="0"/>
              </a:p>
              <a:p>
                <a:r>
                  <a:rPr lang="en-US" altLang="zh-CN" dirty="0"/>
                  <a:t>x=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a^(mod-2)  %mod 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36B755-90F5-4F8D-9258-1A849AF4AD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46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ADEDC-2BF1-9CA0-1417-7076EBCA7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9BCC9CE-28BA-23F2-001C-AAF6C6E39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求</a:t>
                </a:r>
                <a:r>
                  <a:rPr lang="en-US" altLang="zh-CN" dirty="0" err="1"/>
                  <a:t>a^b</a:t>
                </a:r>
                <a:r>
                  <a:rPr lang="en-US" altLang="zh-CN" dirty="0"/>
                  <a:t> mod p</a:t>
                </a:r>
              </a:p>
              <a:p>
                <a:r>
                  <a:rPr lang="zh-CN" altLang="en-US" dirty="0"/>
                  <a:t>思路：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 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(1010)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+0×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+1×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+1×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我们可以通过倍增的方法先计算模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意义下的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dirty="0"/>
                  <a:t> 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r>
                  <a:rPr lang="zh-CN" altLang="en-US" dirty="0"/>
                  <a:t>再把它们根据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的二进制拆分乘起来。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9BCC9CE-28BA-23F2-001C-AAF6C6E39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720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23B038-D7C9-70A8-F2FB-00F36B05C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图片包含 图表&#10;&#10;AI 生成的内容可能不正确。">
            <a:extLst>
              <a:ext uri="{FF2B5EF4-FFF2-40B4-BE49-F238E27FC236}">
                <a16:creationId xmlns:a16="http://schemas.microsoft.com/office/drawing/2014/main" id="{6DB832C0-E686-E0CE-F866-C28DD61A8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781" y="4743446"/>
            <a:ext cx="5712229" cy="174943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C680E83-BE70-5E0C-3644-B9218F804F3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073BBE0-5C2C-3ED6-4D9E-60717B7B2332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当前位是</a:t>
            </a:r>
            <a:r>
              <a:rPr lang="en-US" altLang="zh-CN" dirty="0"/>
              <a:t>8</a:t>
            </a:r>
            <a:r>
              <a:rPr lang="zh-CN" altLang="en-US" dirty="0"/>
              <a:t>的概率是多少？</a:t>
            </a:r>
            <a:endParaRPr lang="en-US" altLang="zh-CN" dirty="0"/>
          </a:p>
          <a:p>
            <a:r>
              <a:rPr lang="zh-CN" altLang="en-US" dirty="0"/>
              <a:t>当前位是</a:t>
            </a:r>
            <a:r>
              <a:rPr lang="en-US" altLang="zh-CN" dirty="0"/>
              <a:t>4</a:t>
            </a:r>
            <a:r>
              <a:rPr lang="zh-CN" altLang="en-US" dirty="0"/>
              <a:t>的概率？</a:t>
            </a:r>
            <a:endParaRPr lang="en-US" altLang="zh-CN" dirty="0"/>
          </a:p>
          <a:p>
            <a:r>
              <a:rPr lang="zh-CN" altLang="en-US" dirty="0"/>
              <a:t>当前位是</a:t>
            </a:r>
            <a:r>
              <a:rPr lang="en-US" altLang="zh-CN" dirty="0"/>
              <a:t>3</a:t>
            </a:r>
            <a:r>
              <a:rPr lang="zh-CN" altLang="en-US" dirty="0"/>
              <a:t>的概率？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6539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07EEB-4075-5F12-8234-F5EB5AD1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B30FDB2-CDC5-3888-D4CC-DBB1112C3A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432011"/>
              </p:ext>
            </p:extLst>
          </p:nvPr>
        </p:nvGraphicFramePr>
        <p:xfrm>
          <a:off x="838200" y="1825625"/>
          <a:ext cx="3629025" cy="149946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725805">
                  <a:extLst>
                    <a:ext uri="{9D8B030D-6E8A-4147-A177-3AD203B41FA5}">
                      <a16:colId xmlns:a16="http://schemas.microsoft.com/office/drawing/2014/main" val="3520072726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4137612907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1818798648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22932984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3133510748"/>
                    </a:ext>
                  </a:extLst>
                </a:gridCol>
              </a:tblGrid>
              <a:tr h="749733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910193"/>
                  </a:ext>
                </a:extLst>
              </a:tr>
              <a:tr h="749733"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743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7564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04ED4-A46C-99A3-D92C-6CE9EA45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 Digital Folding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F2B0FE9-A0BD-8999-F716-0EB0F6FB38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小苯发现了一种特殊的数字运算，称为</a:t>
                </a:r>
                <a:r>
                  <a:rPr lang="en-US" altLang="zh-CN" dirty="0"/>
                  <a:t>"</a:t>
                </a:r>
                <a:r>
                  <a:rPr lang="zh-CN" altLang="en-US" dirty="0"/>
                  <a:t>数字折叠</a:t>
                </a:r>
                <a:r>
                  <a:rPr lang="en-US" altLang="zh-CN" dirty="0"/>
                  <a:t>"</a:t>
                </a:r>
                <a:r>
                  <a:rPr lang="zh-CN" altLang="en-US" dirty="0"/>
                  <a:t>。对于一个正整数 </a:t>
                </a:r>
                <a14:m>
                  <m:oMath xmlns:m="http://schemas.openxmlformats.org/officeDocument/2006/math">
                    <m:r>
                      <a:rPr lang="zh-CN" altLang="en-US" i="1"/>
                      <m:t>𝑥</m:t>
                    </m:r>
                  </m:oMath>
                </a14:m>
                <a:r>
                  <a:rPr lang="zh-CN" altLang="en-US" dirty="0"/>
                  <a:t>，定义其 </a:t>
                </a:r>
                <a:r>
                  <a:rPr lang="en-US" altLang="zh-CN" dirty="0"/>
                  <a:t>"</a:t>
                </a:r>
                <a:r>
                  <a:rPr lang="zh-CN" altLang="en-US" dirty="0"/>
                  <a:t>折叠数</a:t>
                </a:r>
                <a:r>
                  <a:rPr lang="en-US" altLang="zh-CN" dirty="0"/>
                  <a:t>" </a:t>
                </a:r>
                <a:r>
                  <a:rPr lang="zh-CN" altLang="en-US" dirty="0"/>
                  <a:t>为：</a:t>
                </a:r>
                <a:br>
                  <a:rPr lang="zh-CN" altLang="en-US" dirty="0"/>
                </a:br>
                <a:endParaRPr lang="zh-CN" alt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i="1"/>
                      <m:t> </m:t>
                    </m:r>
                  </m:oMath>
                </a14:m>
                <a:r>
                  <a:rPr lang="zh-CN" altLang="en-US" dirty="0"/>
                  <a:t>将 </a:t>
                </a:r>
                <a14:m>
                  <m:oMath xmlns:m="http://schemas.openxmlformats.org/officeDocument/2006/math">
                    <m:r>
                      <a:rPr lang="zh-CN" altLang="en-US" i="1"/>
                      <m:t>𝑥</m:t>
                    </m:r>
                  </m:oMath>
                </a14:m>
                <a:r>
                  <a:rPr lang="zh-CN" altLang="en-US" dirty="0"/>
                  <a:t>的十进制数位翻转并去除前导 </a:t>
                </a:r>
                <a14:m>
                  <m:oMath xmlns:m="http://schemas.openxmlformats.org/officeDocument/2006/math">
                    <m:r>
                      <a:rPr lang="en-US" altLang="zh-CN"/>
                      <m:t>0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zh-CN" altLang="en-US" i="1"/>
                      <m:t>𝑥</m:t>
                    </m:r>
                  </m:oMath>
                </a14:m>
                <a:r>
                  <a:rPr lang="zh-CN" altLang="en-US" dirty="0"/>
                  <a:t> 的值更改为翻转后得到的新数。 </a:t>
                </a:r>
              </a:p>
              <a:p>
                <a14:m>
                  <m:oMath xmlns:m="http://schemas.openxmlformats.org/officeDocument/2006/math">
                    <m:r>
                      <a:rPr lang="zh-CN" altLang="en-US"/>
                      <m:t> </m:t>
                    </m:r>
                  </m:oMath>
                </a14:m>
                <a:r>
                  <a:rPr lang="zh-CN" altLang="en-US" dirty="0"/>
                  <a:t>例如，</a:t>
                </a:r>
                <a14:m>
                  <m:oMath xmlns:m="http://schemas.openxmlformats.org/officeDocument/2006/math">
                    <m:r>
                      <a:rPr lang="en-US" altLang="zh-CN"/>
                      <m:t>123</m:t>
                    </m:r>
                  </m:oMath>
                </a14:m>
                <a:r>
                  <a:rPr lang="zh-CN" altLang="en-US" dirty="0"/>
                  <a:t> 操作后会变为 </a:t>
                </a:r>
                <a14:m>
                  <m:oMath xmlns:m="http://schemas.openxmlformats.org/officeDocument/2006/math">
                    <m:r>
                      <a:rPr lang="en-US" altLang="zh-CN"/>
                      <m:t>321</m:t>
                    </m:r>
                  </m:oMath>
                </a14:m>
                <a:r>
                  <a:rPr lang="zh-CN" altLang="en-US" dirty="0"/>
                  <a:t>，而 </a:t>
                </a:r>
                <a14:m>
                  <m:oMath xmlns:m="http://schemas.openxmlformats.org/officeDocument/2006/math">
                    <m:r>
                      <a:rPr lang="en-US" altLang="zh-CN"/>
                      <m:t>120</m:t>
                    </m:r>
                  </m:oMath>
                </a14:m>
                <a:r>
                  <a:rPr lang="zh-CN" altLang="en-US" dirty="0"/>
                  <a:t>会变为 </a:t>
                </a:r>
                <a14:m>
                  <m:oMath xmlns:m="http://schemas.openxmlformats.org/officeDocument/2006/math">
                    <m:r>
                      <a:rPr lang="en-US" altLang="zh-CN"/>
                      <m:t>21</m:t>
                    </m:r>
                  </m:oMath>
                </a14:m>
                <a:r>
                  <a:rPr lang="zh-CN" altLang="en-US" dirty="0"/>
                  <a:t>。 </a:t>
                </a:r>
              </a:p>
              <a:p>
                <a14:m>
                  <m:oMath xmlns:m="http://schemas.openxmlformats.org/officeDocument/2006/math">
                    <m:r>
                      <a:rPr lang="zh-CN" altLang="en-US"/>
                      <m:t> </m:t>
                    </m:r>
                  </m:oMath>
                </a14:m>
                <a:r>
                  <a:rPr lang="zh-CN" altLang="en-US" dirty="0"/>
                  <a:t>现在小苯拿到了一个区间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sepChr m:val=","/>
                        <m:ctrlPr>
                          <a:rPr lang="zh-CN" altLang="en-US"/>
                        </m:ctrlPr>
                      </m:dPr>
                      <m:e>
                        <m:r>
                          <a:rPr lang="zh-CN" altLang="en-US" i="1"/>
                          <m:t>𝑙</m:t>
                        </m:r>
                      </m:e>
                      <m:e>
                        <m:r>
                          <a:rPr lang="zh-CN" altLang="en-US" i="1"/>
                          <m:t>𝑟</m:t>
                        </m:r>
                      </m:e>
                    </m:d>
                  </m:oMath>
                </a14:m>
                <a:r>
                  <a:rPr lang="zh-CN" altLang="en-US" dirty="0"/>
                  <a:t>，他想知道如果将区间中所有的整数 </a:t>
                </a:r>
                <a14:m>
                  <m:oMath xmlns:m="http://schemas.openxmlformats.org/officeDocument/2006/math">
                    <m:r>
                      <a:rPr lang="zh-CN" altLang="en-US" i="1"/>
                      <m:t>𝑖</m:t>
                    </m:r>
                    <m:d>
                      <m:dPr>
                        <m:ctrlPr>
                          <a:rPr lang="zh-CN" altLang="en-US" i="1"/>
                        </m:ctrlPr>
                      </m:dPr>
                      <m:e>
                        <m:r>
                          <a:rPr lang="zh-CN" altLang="en-US" i="1"/>
                          <m:t>𝑙</m:t>
                        </m:r>
                        <m:r>
                          <a:rPr lang="zh-CN" altLang="en-US"/>
                          <m:t>≦</m:t>
                        </m:r>
                        <m:r>
                          <a:rPr lang="zh-CN" altLang="en-US" i="1"/>
                          <m:t>𝑖</m:t>
                        </m:r>
                        <m:r>
                          <a:rPr lang="zh-CN" altLang="en-US"/>
                          <m:t>≦</m:t>
                        </m:r>
                        <m:r>
                          <a:rPr lang="zh-CN" altLang="en-US" i="1"/>
                          <m:t>𝑟</m:t>
                        </m:r>
                      </m:e>
                    </m:d>
                  </m:oMath>
                </a14:m>
                <a:r>
                  <a:rPr lang="zh-CN" altLang="en-US" dirty="0"/>
                  <a:t>的折叠数都求出，那么其中的最大值是多少。你的任务就是求出这个最大值。</a:t>
                </a:r>
                <a:endParaRPr lang="en-US" altLang="zh-CN" dirty="0"/>
              </a:p>
              <a:p>
                <a:r>
                  <a:rPr lang="en-US" altLang="zh-CN" dirty="0"/>
                  <a:t>1≦l≦r≦10^15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F2B0FE9-A0BD-8999-F716-0EB0F6FB38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 r="-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927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2C41E-635A-62F0-44FC-6C7DFC33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47250C-A782-1639-6FA7-5565C0CC7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840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4DEF3-F8B3-0C2F-B175-37A00797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39FB1C5-89AD-1023-202A-3E1304240D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4432125"/>
              </p:ext>
            </p:extLst>
          </p:nvPr>
        </p:nvGraphicFramePr>
        <p:xfrm>
          <a:off x="1458685" y="1301115"/>
          <a:ext cx="9013372" cy="4820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2944">
                  <a:extLst>
                    <a:ext uri="{9D8B030D-6E8A-4147-A177-3AD203B41FA5}">
                      <a16:colId xmlns:a16="http://schemas.microsoft.com/office/drawing/2014/main" val="1290128605"/>
                    </a:ext>
                  </a:extLst>
                </a:gridCol>
                <a:gridCol w="1587626">
                  <a:extLst>
                    <a:ext uri="{9D8B030D-6E8A-4147-A177-3AD203B41FA5}">
                      <a16:colId xmlns:a16="http://schemas.microsoft.com/office/drawing/2014/main" val="2216686243"/>
                    </a:ext>
                  </a:extLst>
                </a:gridCol>
                <a:gridCol w="4162802">
                  <a:extLst>
                    <a:ext uri="{9D8B030D-6E8A-4147-A177-3AD203B41FA5}">
                      <a16:colId xmlns:a16="http://schemas.microsoft.com/office/drawing/2014/main" val="1296524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97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思源黑体 Normal" panose="020B0400000000000000" pitchFamily="34" charset="-128"/>
                          <a:ea typeface="思源黑体 Normal" panose="020B0400000000000000" pitchFamily="34" charset="-128"/>
                        </a:rPr>
                        <a:t>L Need Zero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签到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分类讨论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452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K Constructive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签到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278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思源黑体 Normal" panose="020B0400000000000000" pitchFamily="34" charset="-128"/>
                          <a:ea typeface="思源黑体 Normal" panose="020B0400000000000000" pitchFamily="34" charset="-128"/>
                        </a:rPr>
                        <a:t>C Array Covering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签到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模拟、贪心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29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思源黑体 Normal" panose="020B0400000000000000" pitchFamily="34" charset="-128"/>
                          <a:ea typeface="思源黑体 Normal" panose="020B0400000000000000" pitchFamily="34" charset="-128"/>
                        </a:rPr>
                        <a:t>E Block Game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签到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模拟、贪心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636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 Card Game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签到</a:t>
                      </a:r>
                      <a:r>
                        <a:rPr lang="en-US" altLang="zh-CN" dirty="0"/>
                        <a:t>+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贪心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867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 A+B Problem	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铜牌（但恶心）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枚举、概率、逆元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84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G Digital Folding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铜牌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贪心、构造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225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 Blackboard	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铜牌</a:t>
                      </a:r>
                      <a:r>
                        <a:rPr lang="en-US" altLang="zh-CN" dirty="0"/>
                        <a:t>+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Dp</a:t>
                      </a:r>
                      <a:r>
                        <a:rPr lang="zh-CN" altLang="en-US" dirty="0"/>
                        <a:t>、位运算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30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 Sequence Coloring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铜牌</a:t>
                      </a:r>
                      <a:r>
                        <a:rPr lang="en-US" altLang="zh-CN" dirty="0"/>
                        <a:t>+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二分答案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632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 AND vs MEX	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银牌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构造、贪心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246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 Permutation Counting	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银牌</a:t>
                      </a:r>
                      <a:r>
                        <a:rPr lang="en-US" altLang="zh-CN" dirty="0"/>
                        <a:t>+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区间问题、并查集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182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J MST Problem	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银牌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线段树、最小生成树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060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308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37CF9-90ED-3187-B902-7BC013CC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60EBDE-E21E-F8C9-C9F9-9F78AF8FE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8576"/>
          <a:stretch>
            <a:fillRect/>
          </a:stretch>
        </p:blipFill>
        <p:spPr>
          <a:xfrm rot="16200000">
            <a:off x="638422" y="691459"/>
            <a:ext cx="6350966" cy="5849897"/>
          </a:xfrm>
        </p:spPr>
      </p:pic>
    </p:spTree>
    <p:extLst>
      <p:ext uri="{BB962C8B-B14F-4D97-AF65-F5344CB8AC3E}">
        <p14:creationId xmlns:p14="http://schemas.microsoft.com/office/powerpoint/2010/main" val="3703214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BCA462-0EAC-0B1C-9C90-B6A18608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 Blackboard	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3CB35B-5A4E-18E8-472E-50AEBC3BF0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小红在黑板上写了一个计算式，具体来讲是 </a:t>
                </a:r>
                <a14:m>
                  <m:oMath xmlns:m="http://schemas.openxmlformats.org/officeDocument/2006/math">
                    <m:r>
                      <a:rPr lang="zh-CN" altLang="en-US" i="1"/>
                      <m:t>𝑛</m:t>
                    </m:r>
                  </m:oMath>
                </a14:m>
                <a:r>
                  <a:rPr lang="zh-CN" altLang="en-US" dirty="0"/>
                  <a:t>个数字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en-US" altLang="zh-CN"/>
                          <m:t>1</m:t>
                        </m:r>
                      </m:sub>
                    </m:sSub>
                    <m:r>
                      <a:rPr lang="en-US" altLang="zh-CN"/>
                      <m:t>,</m:t>
                    </m:r>
                    <m:sSub>
                      <m:sSubPr>
                        <m:ctrlPr>
                          <a:rPr lang="zh-CN" altLang="en-US" i="1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en-US" altLang="zh-CN"/>
                          <m:t>2</m:t>
                        </m:r>
                      </m:sub>
                    </m:sSub>
                    <m:r>
                      <a:rPr lang="en-US" altLang="zh-CN"/>
                      <m:t>,…,</m:t>
                    </m:r>
                    <m:sSub>
                      <m:sSubPr>
                        <m:ctrlPr>
                          <a:rPr lang="zh-CN" altLang="en-US" i="1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zh-CN" altLang="en-US" i="1"/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，其中间由 </a:t>
                </a:r>
                <a14:m>
                  <m:oMath xmlns:m="http://schemas.openxmlformats.org/officeDocument/2006/math">
                    <m:r>
                      <a:rPr lang="zh-CN" altLang="en-US" i="1"/>
                      <m:t>𝑛</m:t>
                    </m:r>
                    <m:r>
                      <a:rPr lang="zh-CN" altLang="en-US"/>
                      <m:t>−</m:t>
                    </m:r>
                    <m:r>
                      <a:rPr lang="en-US" altLang="zh-CN"/>
                      <m:t>1</m:t>
                    </m:r>
                  </m:oMath>
                </a14:m>
                <a:r>
                  <a:rPr lang="zh-CN" altLang="en-US" dirty="0"/>
                  <a:t>个加号（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b="0"/>
                      <m:t>‘</m:t>
                    </m:r>
                    <m:r>
                      <m:rPr>
                        <m:nor/>
                      </m:rPr>
                      <a:rPr lang="en-US" altLang="zh-CN" b="0"/>
                      <m:t>+’</m:t>
                    </m:r>
                  </m:oMath>
                </a14:m>
                <a:r>
                  <a:rPr lang="zh-CN" altLang="en-US" dirty="0"/>
                  <a:t>）连接组成：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en-US" altLang="zh-CN"/>
                          <m:t>1</m:t>
                        </m:r>
                      </m:sub>
                    </m:sSub>
                    <m:r>
                      <a:rPr lang="en-US" altLang="zh-CN"/>
                      <m:t>+</m:t>
                    </m:r>
                    <m:sSub>
                      <m:sSubPr>
                        <m:ctrlPr>
                          <a:rPr lang="zh-CN" altLang="en-US" i="1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en-US" altLang="zh-CN"/>
                          <m:t>2</m:t>
                        </m:r>
                      </m:sub>
                    </m:sSub>
                    <m:r>
                      <a:rPr lang="en-US" altLang="zh-CN"/>
                      <m:t>+⋯+</m:t>
                    </m:r>
                    <m:sSub>
                      <m:sSubPr>
                        <m:ctrlPr>
                          <a:rPr lang="zh-CN" altLang="en-US" i="1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zh-CN" altLang="en-US" i="1"/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。</a:t>
                </a:r>
                <a:br>
                  <a:rPr lang="zh-CN" altLang="en-US" dirty="0"/>
                </a:br>
                <a14:m>
                  <m:oMath xmlns:m="http://schemas.openxmlformats.org/officeDocument/2006/math">
                    <m:r>
                      <a:rPr lang="zh-CN" altLang="en-US"/>
                      <m:t> </m:t>
                    </m:r>
                  </m:oMath>
                </a14:m>
                <a:r>
                  <a:rPr lang="zh-CN" altLang="en-US" dirty="0"/>
                  <a:t>现在小苯想去擦去黑板上的一些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b="0"/>
                      <m:t>‘</m:t>
                    </m:r>
                    <m:r>
                      <m:rPr>
                        <m:nor/>
                      </m:rPr>
                      <a:rPr lang="en-US" altLang="zh-CN" b="0"/>
                      <m:t>+’</m:t>
                    </m:r>
                  </m:oMath>
                </a14:m>
                <a:r>
                  <a:rPr lang="zh-CN" altLang="en-US" dirty="0"/>
                  <a:t>运算符，但他擦得很不干净，只擦去了加号中的横线（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b="0"/>
                      <m:t>‘−’</m:t>
                    </m:r>
                  </m:oMath>
                </a14:m>
                <a:r>
                  <a:rPr lang="zh-CN" altLang="en-US" dirty="0"/>
                  <a:t>），剩下的部分就是一个竖线（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b="0"/>
                      <m:t>‘</m:t>
                    </m:r>
                    <m:r>
                      <m:rPr>
                        <m:nor/>
                      </m:rPr>
                      <a:rPr lang="en-US" altLang="zh-CN" b="0"/>
                      <m:t>|’</m:t>
                    </m:r>
                  </m:oMath>
                </a14:m>
                <a:r>
                  <a:rPr lang="zh-CN" altLang="en-US" dirty="0"/>
                  <a:t>）了。巧合的是，</a:t>
                </a:r>
                <a14:m>
                  <m:oMath xmlns:m="http://schemas.openxmlformats.org/officeDocument/2006/math">
                    <m:r>
                      <a:rPr lang="zh-CN" altLang="en-US"/>
                      <m:t>∣</m:t>
                    </m:r>
                  </m:oMath>
                </a14:m>
                <a:r>
                  <a:rPr lang="zh-CN" altLang="en-US" dirty="0"/>
                  <a:t> 恰好也是一个运算符：按位或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/>
                      <m:t>or</m:t>
                    </m:r>
                  </m:oMath>
                </a14:m>
                <a:r>
                  <a:rPr lang="zh-CN" altLang="en-US" dirty="0"/>
                  <a:t>。</a:t>
                </a:r>
                <a:br>
                  <a:rPr lang="zh-CN" altLang="en-US" dirty="0"/>
                </a:br>
                <a:endParaRPr lang="en-US" altLang="zh-CN" dirty="0"/>
              </a:p>
              <a:p>
                <a:r>
                  <a:rPr lang="zh-CN" altLang="en-US" dirty="0"/>
                  <a:t>小苯想知道，有多少种不同的擦黑板方式，能使得按照新算式进行计算，结果和擦黑板前的算式计算结果相同，请你帮他算一算。注意，不擦黑板也是一种方案。由于答案可能很大，请将答案对 </a:t>
                </a:r>
                <a14:m>
                  <m:oMath xmlns:m="http://schemas.openxmlformats.org/officeDocument/2006/math">
                    <m:r>
                      <a:rPr lang="en-US" altLang="zh-CN"/>
                      <m:t>998</m:t>
                    </m:r>
                    <m:r>
                      <m:rPr>
                        <m:nor/>
                      </m:rPr>
                      <a:rPr lang="zh-CN" altLang="en-US" i="1"/>
                      <m:t> </m:t>
                    </m:r>
                    <m:r>
                      <a:rPr lang="en-US" altLang="zh-CN"/>
                      <m:t>244</m:t>
                    </m:r>
                    <m:r>
                      <m:rPr>
                        <m:nor/>
                      </m:rPr>
                      <a:rPr lang="zh-CN" altLang="en-US" i="1"/>
                      <m:t> </m:t>
                    </m:r>
                    <m:r>
                      <a:rPr lang="en-US" altLang="zh-CN"/>
                      <m:t>353</m:t>
                    </m:r>
                  </m:oMath>
                </a14:m>
                <a:r>
                  <a:rPr lang="zh-CN" altLang="en-US" dirty="0"/>
                  <a:t>取模后输出。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3CB35B-5A4E-18E8-472E-50AEBC3BF0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4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546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1E8A9-CD05-846F-F55E-B64AD82F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</a:t>
            </a:r>
            <a:r>
              <a:rPr lang="en-US" altLang="zh-CN" dirty="0"/>
              <a:t>|</a:t>
            </a:r>
            <a:r>
              <a:rPr lang="zh-CN" altLang="en-US" dirty="0"/>
              <a:t>”运算的性质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C8E7E5-2907-3E00-8115-E91518C9C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336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1E92E-1533-9ACF-D857-91C2D3D0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关于区间划分</a:t>
            </a:r>
            <a:r>
              <a:rPr lang="en-US" altLang="zh-CN" dirty="0" err="1"/>
              <a:t>dp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5F58D-98A4-0CB4-4EFB-6E1B64E8C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https://ac.nowcoder.com/acm/problem/16757</a:t>
            </a:r>
          </a:p>
          <a:p>
            <a:r>
              <a:rPr lang="zh-CN" altLang="en-US" dirty="0"/>
              <a:t>设有一个长度为</a:t>
            </a:r>
            <a:r>
              <a:rPr lang="en-US" altLang="zh-CN" dirty="0"/>
              <a:t>N</a:t>
            </a:r>
            <a:r>
              <a:rPr lang="zh-CN" altLang="en-US" dirty="0"/>
              <a:t>的数字串，要求选手使用</a:t>
            </a:r>
            <a:r>
              <a:rPr lang="en-US" altLang="zh-CN" dirty="0"/>
              <a:t>K</a:t>
            </a:r>
            <a:r>
              <a:rPr lang="zh-CN" altLang="en-US" dirty="0"/>
              <a:t>个乘号将它分成</a:t>
            </a:r>
            <a:r>
              <a:rPr lang="en-US" altLang="zh-CN" dirty="0"/>
              <a:t>K+1</a:t>
            </a:r>
            <a:r>
              <a:rPr lang="zh-CN" altLang="en-US" dirty="0"/>
              <a:t>个部分，找出一种分法，使得这</a:t>
            </a:r>
            <a:r>
              <a:rPr lang="en-US" altLang="zh-CN" dirty="0"/>
              <a:t>K+1</a:t>
            </a:r>
            <a:r>
              <a:rPr lang="zh-CN" altLang="en-US" dirty="0"/>
              <a:t>个部分的乘积能够为最大。</a:t>
            </a:r>
            <a:br>
              <a:rPr lang="zh-CN" altLang="en-US" dirty="0"/>
            </a:br>
            <a:r>
              <a:rPr lang="zh-CN" altLang="en-US" dirty="0"/>
              <a:t>同时，为了帮助选手能够正确理解题意，主持人还举了如下的一个例子：</a:t>
            </a:r>
            <a:br>
              <a:rPr lang="zh-CN" altLang="en-US" dirty="0"/>
            </a:br>
            <a:r>
              <a:rPr lang="zh-CN" altLang="en-US" dirty="0"/>
              <a:t>有一个数字串：</a:t>
            </a:r>
            <a:r>
              <a:rPr lang="en-US" altLang="zh-CN" dirty="0"/>
              <a:t>312</a:t>
            </a:r>
            <a:r>
              <a:rPr lang="zh-CN" altLang="en-US" dirty="0"/>
              <a:t>， 当</a:t>
            </a:r>
            <a:r>
              <a:rPr lang="en-US" altLang="zh-CN" dirty="0"/>
              <a:t>N=3</a:t>
            </a:r>
            <a:r>
              <a:rPr lang="zh-CN" altLang="en-US" dirty="0"/>
              <a:t>，</a:t>
            </a:r>
            <a:r>
              <a:rPr lang="en-US" altLang="zh-CN" dirty="0"/>
              <a:t>K=1</a:t>
            </a:r>
            <a:r>
              <a:rPr lang="zh-CN" altLang="en-US" dirty="0"/>
              <a:t>时会有以下两种分法：</a:t>
            </a:r>
            <a:br>
              <a:rPr lang="zh-CN" altLang="en-US" dirty="0"/>
            </a:br>
            <a:r>
              <a:rPr lang="en-US" altLang="zh-CN" dirty="0"/>
              <a:t>1) 3*12=36</a:t>
            </a:r>
            <a:br>
              <a:rPr lang="en-US" altLang="zh-CN" dirty="0"/>
            </a:br>
            <a:r>
              <a:rPr lang="en-US" altLang="zh-CN" dirty="0"/>
              <a:t>2) 31*2=62</a:t>
            </a:r>
            <a:br>
              <a:rPr lang="en-US" altLang="zh-CN" dirty="0"/>
            </a:br>
            <a:r>
              <a:rPr lang="zh-CN" altLang="en-US" dirty="0"/>
              <a:t>这时，符合题目要求的结果是：</a:t>
            </a:r>
            <a:r>
              <a:rPr lang="en-US" altLang="zh-CN" dirty="0"/>
              <a:t>31*2=62</a:t>
            </a:r>
            <a:br>
              <a:rPr lang="en-US" altLang="zh-CN" dirty="0"/>
            </a:br>
            <a:r>
              <a:rPr lang="zh-CN" altLang="en-US" dirty="0"/>
              <a:t>现在，请你帮助你的好朋友</a:t>
            </a:r>
            <a:r>
              <a:rPr lang="en-US" altLang="zh-CN" dirty="0"/>
              <a:t>XZ</a:t>
            </a:r>
            <a:r>
              <a:rPr lang="zh-CN" altLang="en-US" dirty="0"/>
              <a:t>设计一个程序，求得正确的答案。</a:t>
            </a:r>
            <a:endParaRPr lang="en-US" altLang="zh-CN" dirty="0"/>
          </a:p>
          <a:p>
            <a:r>
              <a:rPr lang="en-US" altLang="zh-CN" dirty="0"/>
              <a:t>N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 dirty="0"/>
              <a:t>（</a:t>
            </a:r>
            <a:r>
              <a:rPr lang="en-US" altLang="zh-CN" dirty="0"/>
              <a:t>6 ≤ N ≤ 40</a:t>
            </a:r>
            <a:r>
              <a:rPr lang="zh-CN" altLang="en-US" dirty="0"/>
              <a:t>，</a:t>
            </a:r>
            <a:r>
              <a:rPr lang="en-US" altLang="zh-CN" dirty="0"/>
              <a:t>1 ≤ K ≤ 6</a:t>
            </a:r>
            <a:r>
              <a:rPr lang="zh-CN" altLang="en-US" dirty="0"/>
              <a:t>）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9899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298E1C-AA66-162F-03BB-A6114EF3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33FFEB-4A23-C0E8-B837-3C307AE3E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484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F5CE6-C452-3E82-5595-20D8FFB1B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2F71B80-ECB1-518C-D612-F55473036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502" t="4935"/>
          <a:stretch>
            <a:fillRect/>
          </a:stretch>
        </p:blipFill>
        <p:spPr>
          <a:xfrm rot="16200000">
            <a:off x="490438" y="1452320"/>
            <a:ext cx="5250522" cy="413659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3EDB96-2A57-81CC-7FA1-480C39E92D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987"/>
          <a:stretch>
            <a:fillRect/>
          </a:stretch>
        </p:blipFill>
        <p:spPr>
          <a:xfrm rot="16200000">
            <a:off x="5806995" y="918862"/>
            <a:ext cx="5004265" cy="48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56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A5F47-6EA0-E215-6A4A-1BB1A82E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 Sequence Coloring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F4491E-9ACF-4446-9BE2-C388CD254A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46724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给定一个长度为 </a:t>
                </a:r>
                <a14:m>
                  <m:oMath xmlns:m="http://schemas.openxmlformats.org/officeDocument/2006/math">
                    <m:r>
                      <a:rPr lang="zh-CN" altLang="en-US" i="1"/>
                      <m:t>𝑛</m:t>
                    </m:r>
                  </m:oMath>
                </a14:m>
                <a:r>
                  <a:rPr lang="zh-CN" altLang="en-US" dirty="0"/>
                  <a:t>的数字序列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en-US" altLang="zh-CN"/>
                          <m:t>1</m:t>
                        </m:r>
                      </m:sub>
                    </m:sSub>
                    <m:r>
                      <a:rPr lang="en-US" altLang="zh-CN"/>
                      <m:t>,</m:t>
                    </m:r>
                    <m:sSub>
                      <m:sSubPr>
                        <m:ctrlPr>
                          <a:rPr lang="zh-CN" altLang="en-US" i="1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en-US" altLang="zh-CN"/>
                          <m:t>2</m:t>
                        </m:r>
                      </m:sub>
                    </m:sSub>
                    <m:r>
                      <a:rPr lang="en-US" altLang="zh-CN"/>
                      <m:t>,…,</m:t>
                    </m:r>
                    <m:sSub>
                      <m:sSubPr>
                        <m:ctrlPr>
                          <a:rPr lang="zh-CN" altLang="en-US" i="1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zh-CN" altLang="en-US" i="1"/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，每一个元素都有一个颜色，且初始时要么为白色，要么为黑色，使用其值的大小表示其颜色：若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zh-CN" altLang="en-US" i="1"/>
                          <m:t>𝑖</m:t>
                        </m:r>
                      </m:sub>
                    </m:sSub>
                    <m:r>
                      <a:rPr lang="en-US" altLang="zh-CN"/>
                      <m:t>&gt;0</m:t>
                    </m:r>
                  </m:oMath>
                </a14:m>
                <a:r>
                  <a:rPr lang="zh-CN" altLang="en-US" dirty="0"/>
                  <a:t>，则第 </a:t>
                </a:r>
                <a14:m>
                  <m:oMath xmlns:m="http://schemas.openxmlformats.org/officeDocument/2006/math">
                    <m:r>
                      <a:rPr lang="zh-CN" altLang="en-US" i="1"/>
                      <m:t>𝑖</m:t>
                    </m:r>
                  </m:oMath>
                </a14:m>
                <a:r>
                  <a:rPr lang="zh-CN" altLang="en-US" dirty="0"/>
                  <a:t>个元素为白色；否则为黑色。</a:t>
                </a: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小苯可以在第 </a:t>
                </a:r>
                <a14:m>
                  <m:oMath xmlns:m="http://schemas.openxmlformats.org/officeDocument/2006/math">
                    <m:r>
                      <a:rPr lang="en-US" altLang="zh-CN"/>
                      <m:t>0</m:t>
                    </m:r>
                  </m:oMath>
                </a14:m>
                <a:r>
                  <a:rPr lang="zh-CN" altLang="en-US" dirty="0"/>
                  <a:t>秒时选择其中至多 </a:t>
                </a:r>
                <a14:m>
                  <m:oMath xmlns:m="http://schemas.openxmlformats.org/officeDocument/2006/math">
                    <m:r>
                      <a:rPr lang="zh-CN" altLang="en-US" i="1"/>
                      <m:t>𝑘</m:t>
                    </m:r>
                  </m:oMath>
                </a14:m>
                <a:r>
                  <a:rPr lang="zh-CN" altLang="en-US" dirty="0"/>
                  <a:t>个</a:t>
                </a:r>
                <a:r>
                  <a:rPr lang="zh-CN" altLang="en-US" b="1" dirty="0"/>
                  <a:t>白色</a:t>
                </a:r>
                <a:r>
                  <a:rPr lang="zh-CN" altLang="en-US" dirty="0"/>
                  <a:t>元素染红，随后，从第 </a:t>
                </a:r>
                <a14:m>
                  <m:oMath xmlns:m="http://schemas.openxmlformats.org/officeDocument/2006/math">
                    <m:r>
                      <a:rPr lang="en-US" altLang="zh-CN"/>
                      <m:t>1</m:t>
                    </m:r>
                  </m:oMath>
                </a14:m>
                <a:r>
                  <a:rPr lang="zh-CN" altLang="en-US" dirty="0"/>
                  <a:t>秒开始，每秒都会发生如下事件：</a:t>
                </a: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zh-CN" altLang="en-US" smtClean="0"/>
                      <m:t> ∙</m:t>
                    </m:r>
                    <m:r>
                      <m:rPr>
                        <m:nor/>
                      </m:rPr>
                      <a:rPr lang="zh-CN" altLang="en-US" i="1"/>
                      <m:t> </m:t>
                    </m:r>
                  </m:oMath>
                </a14:m>
                <a:r>
                  <a:rPr lang="zh-CN" altLang="en-US" dirty="0"/>
                  <a:t>对于第 </a:t>
                </a:r>
                <a14:m>
                  <m:oMath xmlns:m="http://schemas.openxmlformats.org/officeDocument/2006/math">
                    <m:r>
                      <a:rPr lang="zh-CN" altLang="en-US" i="1"/>
                      <m:t>𝑖</m:t>
                    </m:r>
                  </m:oMath>
                </a14:m>
                <a:r>
                  <a:rPr lang="zh-CN" altLang="en-US" dirty="0"/>
                  <a:t>个元素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zh-CN" altLang="en-US" i="1"/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，如果它是</a:t>
                </a:r>
                <a:r>
                  <a:rPr lang="zh-CN" altLang="en-US" b="1" dirty="0"/>
                  <a:t>红色</a:t>
                </a:r>
                <a:r>
                  <a:rPr lang="zh-CN" altLang="en-US" dirty="0"/>
                  <a:t>的，那么将其右侧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zh-CN" altLang="en-US" i="1"/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个元素中的</a:t>
                </a:r>
                <a:r>
                  <a:rPr lang="zh-CN" altLang="en-US" b="1" dirty="0"/>
                  <a:t>白色</a:t>
                </a:r>
                <a:r>
                  <a:rPr lang="zh-CN" altLang="en-US" dirty="0"/>
                  <a:t>元素也染红。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zh-CN" altLang="en-US"/>
                      <m:t> </m:t>
                    </m:r>
                  </m:oMath>
                </a14:m>
                <a:r>
                  <a:rPr lang="zh-CN" altLang="en-US" dirty="0"/>
                  <a:t>形式化地，对于所有红色元素所在的位置 </a:t>
                </a:r>
                <a14:m>
                  <m:oMath xmlns:m="http://schemas.openxmlformats.org/officeDocument/2006/math">
                    <m:r>
                      <a:rPr lang="zh-CN" altLang="en-US" i="1"/>
                      <m:t>𝑖</m:t>
                    </m:r>
                    <m:d>
                      <m:dPr>
                        <m:ctrlPr>
                          <a:rPr lang="zh-CN" altLang="en-US" i="1"/>
                        </m:ctrlPr>
                      </m:dPr>
                      <m:e>
                        <m:r>
                          <a:rPr lang="en-US" altLang="zh-CN"/>
                          <m:t>1≦</m:t>
                        </m:r>
                        <m:r>
                          <a:rPr lang="zh-CN" altLang="en-US" i="1"/>
                          <m:t>𝑖</m:t>
                        </m:r>
                        <m:r>
                          <a:rPr lang="zh-CN" altLang="en-US"/>
                          <m:t>≦</m:t>
                        </m:r>
                        <m:r>
                          <a:rPr lang="zh-CN" altLang="en-US" i="1"/>
                          <m:t>𝑛</m:t>
                        </m:r>
                      </m:e>
                    </m:d>
                  </m:oMath>
                </a14:m>
                <a:r>
                  <a:rPr lang="zh-CN" altLang="en-US" dirty="0"/>
                  <a:t>，将第 </a:t>
                </a:r>
                <a14:m>
                  <m:oMath xmlns:m="http://schemas.openxmlformats.org/officeDocument/2006/math">
                    <m:r>
                      <a:rPr lang="zh-CN" altLang="en-US" i="1"/>
                      <m:t>𝑖</m:t>
                    </m:r>
                    <m:r>
                      <a:rPr lang="en-US" altLang="zh-CN"/>
                      <m:t>+1</m:t>
                    </m:r>
                  </m:oMath>
                </a14:m>
                <a:r>
                  <a:rPr lang="zh-CN" altLang="en-US" dirty="0"/>
                  <a:t>到第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/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/>
                          <m:t>min</m:t>
                        </m:r>
                      </m:fName>
                      <m:e>
                        <m:d>
                          <m:dPr>
                            <m:sepChr m:val=","/>
                            <m:ctrlPr>
                              <a:rPr lang="zh-CN" altLang="en-US" i="1"/>
                            </m:ctrlPr>
                          </m:dPr>
                          <m:e>
                            <m:r>
                              <a:rPr lang="zh-CN" altLang="en-US" i="1"/>
                              <m:t>𝑛</m:t>
                            </m:r>
                          </m:e>
                          <m:e>
                            <m:r>
                              <a:rPr lang="zh-CN" altLang="en-US" i="1"/>
                              <m:t>𝑖</m:t>
                            </m:r>
                            <m:r>
                              <a:rPr lang="en-US" altLang="zh-CN"/>
                              <m:t>+</m:t>
                            </m:r>
                            <m:sSub>
                              <m:sSubPr>
                                <m:ctrlPr>
                                  <a:rPr lang="zh-CN" altLang="en-US" i="1"/>
                                </m:ctrlPr>
                              </m:sSubPr>
                              <m:e>
                                <m:r>
                                  <a:rPr lang="zh-CN" altLang="en-US" i="1"/>
                                  <m:t>𝑎</m:t>
                                </m:r>
                              </m:e>
                              <m:sub>
                                <m:r>
                                  <a:rPr lang="zh-CN" altLang="en-US" i="1"/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个元素中的</a:t>
                </a:r>
                <a:r>
                  <a:rPr lang="zh-CN" altLang="en-US" b="1" dirty="0"/>
                  <a:t>白色</a:t>
                </a:r>
                <a:r>
                  <a:rPr lang="zh-CN" altLang="en-US" dirty="0"/>
                  <a:t>元素也染红；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zh-CN" altLang="en-US" smtClean="0"/>
                      <m:t> ∙</m:t>
                    </m:r>
                    <m:r>
                      <m:rPr>
                        <m:nor/>
                      </m:rPr>
                      <a:rPr lang="zh-CN" altLang="en-US" i="1" smtClean="0"/>
                      <m:t> </m:t>
                    </m:r>
                  </m:oMath>
                </a14:m>
                <a:r>
                  <a:rPr lang="zh-CN" altLang="en-US" dirty="0"/>
                  <a:t>所有的红色元素同步进行这一操作（即每一秒开始时已经是红色的元素，会在该秒内尝试染红其它元素）</a:t>
                </a: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zh-CN" altLang="en-US" smtClean="0"/>
                      <m:t> ∙</m:t>
                    </m:r>
                    <m:r>
                      <m:rPr>
                        <m:nor/>
                      </m:rPr>
                      <a:rPr lang="zh-CN" altLang="en-US" i="1" smtClean="0"/>
                      <m:t> </m:t>
                    </m:r>
                  </m:oMath>
                </a14:m>
                <a:r>
                  <a:rPr lang="zh-CN" altLang="en-US" b="1" dirty="0"/>
                  <a:t>黑色元素并不会、也无需被染红</a:t>
                </a:r>
                <a:r>
                  <a:rPr lang="zh-CN" altLang="en-US" dirty="0"/>
                  <a:t>。</a:t>
                </a:r>
                <a:br>
                  <a:rPr lang="zh-CN" altLang="en-US" dirty="0"/>
                </a:br>
                <a:br>
                  <a:rPr lang="zh-CN" altLang="en-US" dirty="0"/>
                </a:br>
                <a14:m>
                  <m:oMath xmlns:m="http://schemas.openxmlformats.org/officeDocument/2006/math">
                    <m:r>
                      <a:rPr lang="zh-CN" altLang="en-US"/>
                      <m:t> </m:t>
                    </m:r>
                  </m:oMath>
                </a14:m>
                <a:r>
                  <a:rPr lang="zh-CN" altLang="en-US" dirty="0"/>
                  <a:t>请你帮助小苯以最优策略染色最初的数字，使得所有的白色元素都被染红的时间尽可能短（可以为 </a:t>
                </a:r>
                <a14:m>
                  <m:oMath xmlns:m="http://schemas.openxmlformats.org/officeDocument/2006/math">
                    <m:r>
                      <a:rPr lang="en-US" altLang="zh-CN"/>
                      <m:t>0</m:t>
                    </m:r>
                  </m:oMath>
                </a14:m>
                <a:r>
                  <a:rPr lang="zh-CN" altLang="en-US" dirty="0"/>
                  <a:t>秒）。求出这个最短时间，或报告无论如何都无法将所有的白色元素都染红。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F4491E-9ACF-4446-9BE2-C388CD254A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46724"/>
              </a:xfrm>
              <a:blipFill>
                <a:blip r:embed="rId2"/>
                <a:stretch>
                  <a:fillRect l="-406" t="-628" r="-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105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4D12E-82AD-BEAD-2C9C-E821C013D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C81EF2-A991-DD09-94A0-4E013A850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238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693329-0827-DA3E-48E4-C9127840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CCE0859-1A3C-749F-7645-AA1260BDF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061"/>
          <a:stretch>
            <a:fillRect/>
          </a:stretch>
        </p:blipFill>
        <p:spPr>
          <a:xfrm rot="16200000">
            <a:off x="206935" y="1798568"/>
            <a:ext cx="5801784" cy="4087596"/>
          </a:xfrm>
        </p:spPr>
      </p:pic>
    </p:spTree>
    <p:extLst>
      <p:ext uri="{BB962C8B-B14F-4D97-AF65-F5344CB8AC3E}">
        <p14:creationId xmlns:p14="http://schemas.microsoft.com/office/powerpoint/2010/main" val="1702523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B80E6-1A97-B961-ACD9-E49968E1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 AND vs MEX	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F69B45-98A0-1715-AB60-444417EC9F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小苯有一个可重整数集合 </a:t>
                </a:r>
                <a14:m>
                  <m:oMath xmlns:m="http://schemas.openxmlformats.org/officeDocument/2006/math">
                    <m:r>
                      <a:rPr lang="zh-CN" altLang="en-US"/>
                      <m:t>𝕊</m:t>
                    </m:r>
                  </m:oMath>
                </a14:m>
                <a:r>
                  <a:rPr lang="zh-CN" altLang="en-US" dirty="0"/>
                  <a:t>，初始为空。现在他可以进行任意次以下操作，给 </a:t>
                </a:r>
                <a14:m>
                  <m:oMath xmlns:m="http://schemas.openxmlformats.org/officeDocument/2006/math">
                    <m:r>
                      <a:rPr lang="zh-CN" altLang="en-US"/>
                      <m:t>𝕊</m:t>
                    </m:r>
                  </m:oMath>
                </a14:m>
                <a:r>
                  <a:rPr lang="zh-CN" altLang="en-US" dirty="0"/>
                  <a:t>中加入一些元素，具体的：</a:t>
                </a:r>
                <a:br>
                  <a:rPr lang="zh-CN" altLang="en-US" dirty="0"/>
                </a:br>
                <a14:m>
                  <m:oMath xmlns:m="http://schemas.openxmlformats.org/officeDocument/2006/math">
                    <m:r>
                      <a:rPr lang="zh-CN" altLang="en-US"/>
                      <m:t> ∙</m:t>
                    </m:r>
                  </m:oMath>
                </a14:m>
                <a:r>
                  <a:rPr lang="zh-CN" altLang="en-US" dirty="0"/>
                  <a:t>他可以从区间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sepChr m:val=","/>
                        <m:ctrlPr>
                          <a:rPr lang="zh-CN" altLang="en-US"/>
                        </m:ctrlPr>
                      </m:dPr>
                      <m:e>
                        <m:r>
                          <a:rPr lang="zh-CN" altLang="en-US" i="1"/>
                          <m:t>𝑙</m:t>
                        </m:r>
                      </m:e>
                      <m:e>
                        <m:r>
                          <a:rPr lang="zh-CN" altLang="en-US" i="1"/>
                          <m:t>𝑟</m:t>
                        </m:r>
                      </m:e>
                    </m:d>
                  </m:oMath>
                </a14:m>
                <a:r>
                  <a:rPr lang="zh-CN" altLang="en-US" dirty="0"/>
                  <a:t>中选择若干个（至少一个）</a:t>
                </a:r>
                <a:r>
                  <a:rPr lang="zh-CN" altLang="en-US" b="1" dirty="0"/>
                  <a:t>不同</a:t>
                </a:r>
                <a:r>
                  <a:rPr lang="zh-CN" altLang="en-US" dirty="0"/>
                  <a:t>的整数，将这些整数的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/>
                      <m:t>AND</m:t>
                    </m:r>
                  </m:oMath>
                </a14:m>
                <a:r>
                  <a:rPr lang="zh-CN" altLang="en-US" dirty="0"/>
                  <a:t>（按位与）加入集合 </a:t>
                </a:r>
                <a14:m>
                  <m:oMath xmlns:m="http://schemas.openxmlformats.org/officeDocument/2006/math">
                    <m:r>
                      <a:rPr lang="zh-CN" altLang="en-US"/>
                      <m:t>𝕊</m:t>
                    </m:r>
                  </m:oMath>
                </a14:m>
                <a:r>
                  <a:rPr lang="zh-CN" altLang="en-US" dirty="0"/>
                  <a:t>。</a:t>
                </a:r>
                <a:br>
                  <a:rPr lang="zh-CN" altLang="en-US" dirty="0"/>
                </a:br>
                <a14:m>
                  <m:oMath xmlns:m="http://schemas.openxmlformats.org/officeDocument/2006/math">
                    <m:r>
                      <a:rPr lang="zh-CN" altLang="en-US"/>
                      <m:t> </m:t>
                    </m:r>
                  </m:oMath>
                </a14:m>
                <a:r>
                  <a:rPr lang="zh-CN" altLang="en-US" dirty="0"/>
                  <a:t>他可以做任意次上述操作，请问 </a:t>
                </a:r>
                <a14:m>
                  <m:oMath xmlns:m="http://schemas.openxmlformats.org/officeDocument/2006/math">
                    <m:r>
                      <a:rPr lang="zh-CN" altLang="en-US"/>
                      <m:t>𝕊</m:t>
                    </m:r>
                  </m:oMath>
                </a14:m>
                <a:r>
                  <a:rPr lang="zh-CN" altLang="en-US" dirty="0"/>
                  <a:t>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/>
                      <m:t>MEX</m:t>
                    </m:r>
                  </m:oMath>
                </a14:m>
                <a:r>
                  <a:rPr lang="zh-CN" altLang="en-US" dirty="0"/>
                  <a:t>最大可以达到多少。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u="sng" dirty="0"/>
                  <a:t>MEX</a:t>
                </a:r>
                <a:r>
                  <a:rPr lang="zh-CN" altLang="en-US" dirty="0"/>
                  <a:t>：整数集合的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ar-AE" altLang="zh-CN" smtClean="0"/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/>
                          <m:t>MEX</m:t>
                        </m:r>
                      </m:fName>
                      <m:e/>
                    </m:func>
                  </m:oMath>
                </a14:m>
                <a:r>
                  <a:rPr lang="zh-CN" altLang="en-US" dirty="0"/>
                  <a:t>定义为没有出现在集合中的最小非负整数。例如，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/>
                      <m:t>MEX</m:t>
                    </m:r>
                    <m:r>
                      <a:rPr lang="en-US" altLang="zh-CN"/>
                      <m:t>⁡</m:t>
                    </m:r>
                    <m:d>
                      <m:dPr>
                        <m:sepChr m:val=","/>
                        <m:ctrlPr>
                          <a:rPr lang="ar-AE" altLang="zh-CN" i="1"/>
                        </m:ctrlPr>
                      </m:dPr>
                      <m:e>
                        <m:r>
                          <a:rPr lang="ar-AE" altLang="zh-CN"/>
                          <m:t>1</m:t>
                        </m:r>
                      </m:e>
                      <m:e>
                        <m:r>
                          <a:rPr lang="ar-AE" altLang="zh-CN"/>
                          <m:t>2</m:t>
                        </m:r>
                      </m:e>
                      <m:e>
                        <m:r>
                          <a:rPr lang="ar-AE" altLang="zh-CN"/>
                          <m:t>3</m:t>
                        </m:r>
                      </m:e>
                    </m:d>
                    <m:r>
                      <a:rPr lang="ar-AE" altLang="zh-CN"/>
                      <m:t>=</m:t>
                    </m:r>
                    <m:r>
                      <a:rPr lang="ar-AE" altLang="zh-CN"/>
                      <m:t>0</m:t>
                    </m:r>
                  </m:oMath>
                </a14:m>
                <a:r>
                  <a:rPr lang="zh-CN" altLang="ar-AE" dirty="0"/>
                  <a:t>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/>
                      <m:t>MEX</m:t>
                    </m:r>
                    <m:r>
                      <a:rPr lang="en-US" altLang="zh-CN"/>
                      <m:t>⁡</m:t>
                    </m:r>
                    <m:d>
                      <m:dPr>
                        <m:sepChr m:val=","/>
                        <m:ctrlPr>
                          <a:rPr lang="ar-AE" altLang="zh-CN" i="1"/>
                        </m:ctrlPr>
                      </m:dPr>
                      <m:e>
                        <m:r>
                          <a:rPr lang="ar-AE" altLang="zh-CN"/>
                          <m:t>0</m:t>
                        </m:r>
                      </m:e>
                      <m:e>
                        <m:r>
                          <a:rPr lang="ar-AE" altLang="zh-CN"/>
                          <m:t>2</m:t>
                        </m:r>
                      </m:e>
                      <m:e>
                        <m:r>
                          <a:rPr lang="ar-AE" altLang="zh-CN"/>
                          <m:t>5</m:t>
                        </m:r>
                      </m:e>
                    </m:d>
                    <m:r>
                      <a:rPr lang="ar-AE" altLang="zh-CN"/>
                      <m:t>=</m:t>
                    </m:r>
                    <m:r>
                      <a:rPr lang="ar-AE" altLang="zh-CN"/>
                      <m:t>1</m:t>
                    </m:r>
                  </m:oMath>
                </a14:m>
                <a:r>
                  <a:rPr lang="zh-CN" altLang="ar-AE" dirty="0"/>
                  <a:t>。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F69B45-98A0-1715-AB60-444417EC9F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4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08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30AEE4-FB1B-DE57-2B9B-8CA3844B8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L-Need Zero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89B2928-842A-BA20-FE29-0B143F819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小苯拿到了一个正整数 </a:t>
                </a:r>
                <a14:m>
                  <m:oMath xmlns:m="http://schemas.openxmlformats.org/officeDocument/2006/math">
                    <m:r>
                      <a:rPr lang="zh-CN" altLang="en-US" i="1"/>
                      <m:t>𝑛</m:t>
                    </m:r>
                  </m:oMath>
                </a14:m>
                <a:r>
                  <a:rPr lang="zh-CN" altLang="en-US" dirty="0"/>
                  <a:t>，现在他希望 </a:t>
                </a:r>
                <a14:m>
                  <m:oMath xmlns:m="http://schemas.openxmlformats.org/officeDocument/2006/math">
                    <m:r>
                      <a:rPr lang="zh-CN" altLang="en-US" i="1"/>
                      <m:t>𝑛</m:t>
                    </m:r>
                  </m:oMath>
                </a14:m>
                <a:r>
                  <a:rPr lang="zh-CN" altLang="en-US" dirty="0"/>
                  <a:t>的个位数是 </a:t>
                </a:r>
                <a14:m>
                  <m:oMath xmlns:m="http://schemas.openxmlformats.org/officeDocument/2006/math">
                    <m:r>
                      <a:rPr lang="en-US" altLang="zh-CN"/>
                      <m:t>0</m:t>
                    </m:r>
                  </m:oMath>
                </a14:m>
                <a:r>
                  <a:rPr lang="zh-CN" altLang="en-US" dirty="0"/>
                  <a:t>，为此他</a:t>
                </a:r>
                <a:r>
                  <a:rPr lang="zh-CN" altLang="en-US" b="1" dirty="0"/>
                  <a:t>必须</a:t>
                </a:r>
                <a:r>
                  <a:rPr lang="zh-CN" altLang="en-US" dirty="0"/>
                  <a:t>执行下述操作恰好一次：</a:t>
                </a:r>
                <a:br>
                  <a:rPr lang="zh-CN" altLang="en-US" dirty="0"/>
                </a:br>
                <a14:m>
                  <m:oMath xmlns:m="http://schemas.openxmlformats.org/officeDocument/2006/math">
                    <m:r>
                      <a:rPr lang="zh-CN" altLang="en-US"/>
                      <m:t> ∙</m:t>
                    </m:r>
                    <m:r>
                      <m:rPr>
                        <m:nor/>
                      </m:rPr>
                      <a:rPr lang="zh-CN" altLang="en-US" i="1"/>
                      <m:t> </m:t>
                    </m:r>
                  </m:oMath>
                </a14:m>
                <a:r>
                  <a:rPr lang="zh-CN" altLang="en-US" dirty="0"/>
                  <a:t>选择一个正整数 </a:t>
                </a:r>
                <a14:m>
                  <m:oMath xmlns:m="http://schemas.openxmlformats.org/officeDocument/2006/math">
                    <m:r>
                      <a:rPr lang="zh-CN" altLang="en-US" i="1"/>
                      <m:t>𝑥</m:t>
                    </m:r>
                    <m:d>
                      <m:dPr>
                        <m:ctrlPr>
                          <a:rPr lang="zh-CN" altLang="en-US" i="1"/>
                        </m:ctrlPr>
                      </m:dPr>
                      <m:e>
                        <m:r>
                          <a:rPr lang="en-US" altLang="zh-CN"/>
                          <m:t>1≦</m:t>
                        </m:r>
                        <m:r>
                          <a:rPr lang="zh-CN" altLang="en-US" i="1"/>
                          <m:t>𝑥</m:t>
                        </m:r>
                        <m:r>
                          <a:rPr lang="zh-CN" altLang="en-US"/>
                          <m:t>≦</m:t>
                        </m:r>
                        <m:r>
                          <a:rPr lang="en-US" altLang="zh-CN"/>
                          <m:t>1</m:t>
                        </m:r>
                        <m:sSup>
                          <m:sSupPr>
                            <m:ctrlPr>
                              <a:rPr lang="zh-CN" altLang="en-US" i="1"/>
                            </m:ctrlPr>
                          </m:sSupPr>
                          <m:e>
                            <m:r>
                              <a:rPr lang="en-US" altLang="zh-CN"/>
                              <m:t>0</m:t>
                            </m:r>
                          </m:e>
                          <m:sup>
                            <m:r>
                              <a:rPr lang="en-US" altLang="zh-CN"/>
                              <m:t>5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，并执行 </a:t>
                </a:r>
                <a14:m>
                  <m:oMath xmlns:m="http://schemas.openxmlformats.org/officeDocument/2006/math">
                    <m:r>
                      <a:rPr lang="zh-CN" altLang="en-US" i="1"/>
                      <m:t>𝑛</m:t>
                    </m:r>
                    <m:r>
                      <a:rPr lang="en-US" altLang="zh-CN"/>
                      <m:t>:=</m:t>
                    </m:r>
                    <m:r>
                      <a:rPr lang="zh-CN" altLang="en-US" i="1"/>
                      <m:t>𝑛</m:t>
                    </m:r>
                    <m:r>
                      <a:rPr lang="en-US" altLang="zh-CN"/>
                      <m:t>×</m:t>
                    </m:r>
                    <m:r>
                      <a:rPr lang="zh-CN" altLang="en-US" i="1"/>
                      <m:t>𝑥</m:t>
                    </m:r>
                  </m:oMath>
                </a14:m>
                <a:r>
                  <a:rPr lang="zh-CN" altLang="en-US" dirty="0"/>
                  <a:t>（其中 </a:t>
                </a:r>
                <a14:m>
                  <m:oMath xmlns:m="http://schemas.openxmlformats.org/officeDocument/2006/math">
                    <m:r>
                      <a:rPr lang="en-US" altLang="zh-CN"/>
                      <m:t>:=</m:t>
                    </m:r>
                  </m:oMath>
                </a14:m>
                <a:r>
                  <a:rPr lang="zh-CN" altLang="en-US" dirty="0"/>
                  <a:t>表示赋值操作）。</a:t>
                </a:r>
                <a:br>
                  <a:rPr lang="zh-CN" altLang="en-US" dirty="0"/>
                </a:br>
                <a14:m>
                  <m:oMath xmlns:m="http://schemas.openxmlformats.org/officeDocument/2006/math">
                    <m:r>
                      <a:rPr lang="zh-CN" altLang="en-US"/>
                      <m:t> </m:t>
                    </m:r>
                  </m:oMath>
                </a14:m>
                <a:r>
                  <a:rPr lang="zh-CN" altLang="en-US" dirty="0"/>
                  <a:t>你的任务就是帮助小苯找出</a:t>
                </a:r>
                <a:r>
                  <a:rPr lang="zh-CN" altLang="en-US" b="1" dirty="0"/>
                  <a:t>最小</a:t>
                </a:r>
                <a:r>
                  <a:rPr lang="zh-CN" altLang="en-US" dirty="0"/>
                  <a:t>的 </a:t>
                </a:r>
                <a14:m>
                  <m:oMath xmlns:m="http://schemas.openxmlformats.org/officeDocument/2006/math">
                    <m:r>
                      <a:rPr lang="zh-CN" altLang="en-US" i="1"/>
                      <m:t>𝑥</m:t>
                    </m:r>
                  </m:oMath>
                </a14:m>
                <a:r>
                  <a:rPr lang="zh-CN" altLang="en-US" dirty="0"/>
                  <a:t>。我们可以证明，一定存在合法的答案。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89B2928-842A-BA20-FE29-0B143F819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95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52AD0-522C-8CDA-D72E-71B51041F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E11166-46A3-855F-E9A1-DBE9505A5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172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8CDEC9-6F29-BCA6-DA9E-77F0CEEC8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 Permutation Counting	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135B1D-713E-D26A-88C7-DD0CD9888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这天小红给了小苯一个长度为 </a:t>
                </a:r>
                <a14:m>
                  <m:oMath xmlns:m="http://schemas.openxmlformats.org/officeDocument/2006/math">
                    <m:r>
                      <a:rPr lang="zh-CN" altLang="en-US" i="1"/>
                      <m:t>𝑛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zh-CN" altLang="en-US" u="sng" dirty="0"/>
                  <a:t>排列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/>
                      <m:t>𝑝</m:t>
                    </m:r>
                  </m:oMath>
                </a14:m>
                <a:r>
                  <a:rPr lang="zh-CN" altLang="en-US" dirty="0"/>
                  <a:t>，但她把 </a:t>
                </a:r>
                <a14:m>
                  <m:oMath xmlns:m="http://schemas.openxmlformats.org/officeDocument/2006/math">
                    <m:r>
                      <a:rPr lang="zh-CN" altLang="en-US" i="1"/>
                      <m:t>𝑝</m:t>
                    </m:r>
                  </m:oMath>
                </a14:m>
                <a:r>
                  <a:rPr lang="zh-CN" altLang="en-US" dirty="0"/>
                  <a:t>隐藏了起来，只告诉了小苯 </a:t>
                </a:r>
                <a14:m>
                  <m:oMath xmlns:m="http://schemas.openxmlformats.org/officeDocument/2006/math">
                    <m:r>
                      <a:rPr lang="zh-CN" altLang="en-US" i="1"/>
                      <m:t>𝑚</m:t>
                    </m:r>
                  </m:oMath>
                </a14:m>
                <a:r>
                  <a:rPr lang="zh-CN" altLang="en-US" dirty="0"/>
                  <a:t>条有关 </a:t>
                </a:r>
                <a14:m>
                  <m:oMath xmlns:m="http://schemas.openxmlformats.org/officeDocument/2006/math">
                    <m:r>
                      <a:rPr lang="zh-CN" altLang="en-US" i="1"/>
                      <m:t>𝑝</m:t>
                    </m:r>
                  </m:oMath>
                </a14:m>
                <a:r>
                  <a:rPr lang="zh-CN" altLang="en-US" dirty="0"/>
                  <a:t>的信息，具体的：</a:t>
                </a:r>
                <a:br>
                  <a:rPr lang="zh-CN" altLang="en-US" dirty="0"/>
                </a:br>
                <a:endParaRPr lang="zh-CN" altLang="en-US" dirty="0"/>
              </a:p>
              <a:p>
                <a14:m>
                  <m:oMath xmlns:m="http://schemas.openxmlformats.org/officeDocument/2006/math">
                    <m:r>
                      <a:rPr lang="zh-CN" altLang="en-US"/>
                      <m:t> ∙</m:t>
                    </m:r>
                    <m:r>
                      <m:rPr>
                        <m:nor/>
                      </m:rPr>
                      <a:rPr lang="zh-CN" altLang="en-US" i="1"/>
                      <m:t> </m:t>
                    </m:r>
                  </m:oMath>
                </a14:m>
                <a:r>
                  <a:rPr lang="zh-CN" altLang="en-US" dirty="0"/>
                  <a:t>第 </a:t>
                </a:r>
                <a14:m>
                  <m:oMath xmlns:m="http://schemas.openxmlformats.org/officeDocument/2006/math">
                    <m:r>
                      <a:rPr lang="zh-CN" altLang="en-US" i="1"/>
                      <m:t>𝑖</m:t>
                    </m:r>
                    <m:d>
                      <m:dPr>
                        <m:ctrlPr>
                          <a:rPr lang="ar-AE" altLang="zh-CN" i="1"/>
                        </m:ctrlPr>
                      </m:dPr>
                      <m:e>
                        <m:r>
                          <a:rPr lang="ar-AE" altLang="zh-CN"/>
                          <m:t>1</m:t>
                        </m:r>
                        <m:r>
                          <a:rPr lang="ar-AE" altLang="zh-CN"/>
                          <m:t>≦</m:t>
                        </m:r>
                        <m:r>
                          <a:rPr lang="zh-CN" altLang="ar-AE" i="1"/>
                          <m:t>𝑖</m:t>
                        </m:r>
                        <m:r>
                          <a:rPr lang="ar-AE" altLang="zh-CN"/>
                          <m:t>≦</m:t>
                        </m:r>
                        <m:r>
                          <a:rPr lang="zh-CN" altLang="ar-AE" i="1"/>
                          <m:t>𝑚</m:t>
                        </m:r>
                      </m:e>
                    </m:d>
                  </m:oMath>
                </a14:m>
                <a:r>
                  <a:rPr lang="zh-CN" altLang="en-US" dirty="0"/>
                  <a:t>条信息包含 </a:t>
                </a:r>
                <a14:m>
                  <m:oMath xmlns:m="http://schemas.openxmlformats.org/officeDocument/2006/math">
                    <m:r>
                      <a:rPr lang="en-US" altLang="zh-CN"/>
                      <m:t>3</m:t>
                    </m:r>
                  </m:oMath>
                </a14:m>
                <a:r>
                  <a:rPr lang="zh-CN" altLang="en-US" dirty="0"/>
                  <a:t>个参数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/>
                        </m:ctrlPr>
                      </m:sSubPr>
                      <m:e>
                        <m:r>
                          <a:rPr lang="zh-CN" altLang="ar-AE" i="1"/>
                          <m:t>𝑙</m:t>
                        </m:r>
                      </m:e>
                      <m:sub>
                        <m:r>
                          <a:rPr lang="zh-CN" altLang="ar-AE" i="1"/>
                          <m:t>𝑖</m:t>
                        </m:r>
                      </m:sub>
                    </m:sSub>
                    <m:r>
                      <a:rPr lang="ar-AE" altLang="zh-CN"/>
                      <m:t>,</m:t>
                    </m:r>
                    <m:sSub>
                      <m:sSubPr>
                        <m:ctrlPr>
                          <a:rPr lang="ar-AE" altLang="zh-CN" i="1"/>
                        </m:ctrlPr>
                      </m:sSubPr>
                      <m:e>
                        <m:r>
                          <a:rPr lang="zh-CN" altLang="ar-AE" i="1"/>
                          <m:t>𝑟</m:t>
                        </m:r>
                      </m:e>
                      <m:sub>
                        <m:r>
                          <a:rPr lang="zh-CN" altLang="ar-AE" i="1"/>
                          <m:t>𝑖</m:t>
                        </m:r>
                      </m:sub>
                    </m:sSub>
                    <m:r>
                      <a:rPr lang="ar-AE" altLang="zh-CN"/>
                      <m:t>,</m:t>
                    </m:r>
                    <m:sSub>
                      <m:sSubPr>
                        <m:ctrlPr>
                          <a:rPr lang="ar-AE" altLang="zh-CN" i="1"/>
                        </m:ctrlPr>
                      </m:sSubPr>
                      <m:e>
                        <m:r>
                          <a:rPr lang="zh-CN" altLang="ar-AE" i="1"/>
                          <m:t>𝑘</m:t>
                        </m:r>
                      </m:e>
                      <m:sub>
                        <m:r>
                          <a:rPr lang="zh-CN" altLang="ar-AE" i="1"/>
                          <m:t>𝑖</m:t>
                        </m:r>
                      </m:sub>
                    </m:sSub>
                  </m:oMath>
                </a14:m>
                <a:r>
                  <a:rPr lang="zh-CN" altLang="ar-AE" dirty="0"/>
                  <a:t>，</a:t>
                </a:r>
                <a:r>
                  <a:rPr lang="zh-CN" altLang="en-US" dirty="0"/>
                  <a:t>表示 </a:t>
                </a:r>
                <a14:m>
                  <m:oMath xmlns:m="http://schemas.openxmlformats.org/officeDocument/2006/math">
                    <m:r>
                      <a:rPr lang="zh-CN" altLang="en-US" i="1"/>
                      <m:t>𝑝</m:t>
                    </m:r>
                  </m:oMath>
                </a14:m>
                <a:r>
                  <a:rPr lang="zh-CN" altLang="en-US" dirty="0"/>
                  <a:t>在区间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sepChr m:val=","/>
                        <m:ctrlPr>
                          <a:rPr lang="ar-AE" altLang="zh-CN"/>
                        </m:ctrlPr>
                      </m:dPr>
                      <m:e>
                        <m:sSub>
                          <m:sSubPr>
                            <m:ctrlPr>
                              <a:rPr lang="ar-AE" altLang="zh-CN"/>
                            </m:ctrlPr>
                          </m:sSubPr>
                          <m:e>
                            <m:r>
                              <a:rPr lang="zh-CN" altLang="ar-AE" i="1"/>
                              <m:t>𝑙</m:t>
                            </m:r>
                          </m:e>
                          <m:sub>
                            <m:r>
                              <a:rPr lang="zh-CN" altLang="ar-AE" i="1"/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ar-AE" altLang="zh-CN" i="1"/>
                            </m:ctrlPr>
                          </m:sSubPr>
                          <m:e>
                            <m:r>
                              <a:rPr lang="zh-CN" altLang="ar-AE" i="1"/>
                              <m:t>𝑟</m:t>
                            </m:r>
                          </m:e>
                          <m:sub>
                            <m:r>
                              <a:rPr lang="zh-CN" altLang="ar-AE" i="1"/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中的最大值等于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/>
                        </m:ctrlPr>
                      </m:sSubPr>
                      <m:e>
                        <m:r>
                          <a:rPr lang="zh-CN" altLang="ar-AE" i="1"/>
                          <m:t>𝑘</m:t>
                        </m:r>
                      </m:e>
                      <m:sub>
                        <m:r>
                          <a:rPr lang="zh-CN" altLang="ar-AE" i="1"/>
                          <m:t>𝑖</m:t>
                        </m:r>
                      </m:sub>
                    </m:sSub>
                  </m:oMath>
                </a14:m>
                <a:r>
                  <a:rPr lang="zh-CN" altLang="ar-AE" dirty="0"/>
                  <a:t>。 </a:t>
                </a:r>
              </a:p>
              <a:p>
                <a14:m>
                  <m:oMath xmlns:m="http://schemas.openxmlformats.org/officeDocument/2006/math">
                    <m:r>
                      <a:rPr lang="ar-AE" altLang="zh-CN"/>
                      <m:t> </m:t>
                    </m:r>
                  </m:oMath>
                </a14:m>
                <a:r>
                  <a:rPr lang="zh-CN" altLang="en-US" dirty="0"/>
                  <a:t>形式化地，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ar-AE" altLang="zh-CN"/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/>
                          <m:t>max</m:t>
                        </m:r>
                      </m:fName>
                      <m:e>
                        <m:d>
                          <m:dPr>
                            <m:sepChr m:val=","/>
                            <m:ctrlPr>
                              <a:rPr lang="ar-AE" altLang="zh-CN" i="1"/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AE" altLang="zh-CN" i="1"/>
                                </m:ctrlPr>
                              </m:sSubPr>
                              <m:e>
                                <m:r>
                                  <a:rPr lang="zh-CN" altLang="ar-AE" i="1"/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ar-AE" altLang="zh-CN" i="1"/>
                                    </m:ctrlPr>
                                  </m:sSubPr>
                                  <m:e>
                                    <m:r>
                                      <a:rPr lang="zh-CN" altLang="ar-AE" i="1"/>
                                      <m:t>𝑙</m:t>
                                    </m:r>
                                  </m:e>
                                  <m:sub>
                                    <m:r>
                                      <a:rPr lang="zh-CN" altLang="ar-AE" i="1"/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ar-AE" altLang="zh-CN" i="1"/>
                                </m:ctrlPr>
                              </m:sSubPr>
                              <m:e>
                                <m:r>
                                  <a:rPr lang="zh-CN" altLang="ar-AE" i="1"/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ar-AE" altLang="zh-CN" i="1"/>
                                    </m:ctrlPr>
                                  </m:sSubPr>
                                  <m:e>
                                    <m:r>
                                      <a:rPr lang="zh-CN" altLang="ar-AE" i="1"/>
                                      <m:t>𝑙</m:t>
                                    </m:r>
                                  </m:e>
                                  <m:sub>
                                    <m:r>
                                      <a:rPr lang="zh-CN" altLang="ar-AE" i="1"/>
                                      <m:t>𝑖</m:t>
                                    </m:r>
                                  </m:sub>
                                </m:sSub>
                                <m:r>
                                  <a:rPr lang="ar-AE" altLang="zh-CN"/>
                                  <m:t>+</m:t>
                                </m:r>
                                <m:r>
                                  <a:rPr lang="ar-AE" altLang="zh-CN"/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ar-AE" altLang="zh-CN"/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ar-AE" altLang="zh-CN" i="1"/>
                                </m:ctrlPr>
                              </m:sSubPr>
                              <m:e>
                                <m:r>
                                  <a:rPr lang="zh-CN" altLang="ar-AE" i="1"/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ar-AE" altLang="zh-CN" i="1"/>
                                    </m:ctrlPr>
                                  </m:sSubPr>
                                  <m:e>
                                    <m:r>
                                      <a:rPr lang="zh-CN" altLang="ar-AE" i="1"/>
                                      <m:t>𝑟</m:t>
                                    </m:r>
                                  </m:e>
                                  <m:sub>
                                    <m:r>
                                      <a:rPr lang="zh-CN" altLang="ar-AE" i="1"/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func>
                    <m:r>
                      <a:rPr lang="ar-AE" altLang="zh-CN"/>
                      <m:t>=</m:t>
                    </m:r>
                    <m:sSub>
                      <m:sSubPr>
                        <m:ctrlPr>
                          <a:rPr lang="ar-AE" altLang="zh-CN" i="1"/>
                        </m:ctrlPr>
                      </m:sSubPr>
                      <m:e>
                        <m:r>
                          <a:rPr lang="zh-CN" altLang="ar-AE" i="1"/>
                          <m:t>𝑘</m:t>
                        </m:r>
                      </m:e>
                      <m:sub>
                        <m:r>
                          <a:rPr lang="zh-CN" altLang="ar-AE" i="1"/>
                          <m:t>𝑖</m:t>
                        </m:r>
                      </m:sub>
                    </m:sSub>
                  </m:oMath>
                </a14:m>
                <a:r>
                  <a:rPr lang="zh-CN" altLang="ar-AE" dirty="0"/>
                  <a:t>。 </a:t>
                </a:r>
              </a:p>
              <a:p>
                <a14:m>
                  <m:oMath xmlns:m="http://schemas.openxmlformats.org/officeDocument/2006/math">
                    <m:r>
                      <a:rPr lang="ar-AE" altLang="zh-CN"/>
                      <m:t> </m:t>
                    </m:r>
                  </m:oMath>
                </a14:m>
                <a:r>
                  <a:rPr lang="zh-CN" altLang="en-US" dirty="0"/>
                  <a:t>你的任务则是帮助小苯确定，有多少种可能的排列 </a:t>
                </a:r>
                <a14:m>
                  <m:oMath xmlns:m="http://schemas.openxmlformats.org/officeDocument/2006/math">
                    <m:r>
                      <a:rPr lang="zh-CN" altLang="en-US" i="1"/>
                      <m:t>𝑝</m:t>
                    </m:r>
                  </m:oMath>
                </a14:m>
                <a:r>
                  <a:rPr lang="zh-CN" altLang="en-US" dirty="0"/>
                  <a:t>都符合上述的所有信息。由于答案可能很大，请将答案对 </a:t>
                </a:r>
                <a14:m>
                  <m:oMath xmlns:m="http://schemas.openxmlformats.org/officeDocument/2006/math">
                    <m:r>
                      <a:rPr lang="en-US" altLang="zh-CN"/>
                      <m:t>998</m:t>
                    </m:r>
                    <m:r>
                      <m:rPr>
                        <m:nor/>
                      </m:rPr>
                      <a:rPr lang="zh-CN" altLang="en-US" i="1"/>
                      <m:t> </m:t>
                    </m:r>
                    <m:r>
                      <a:rPr lang="en-US" altLang="zh-CN"/>
                      <m:t>244</m:t>
                    </m:r>
                    <m:r>
                      <m:rPr>
                        <m:nor/>
                      </m:rPr>
                      <a:rPr lang="zh-CN" altLang="en-US" i="1"/>
                      <m:t> </m:t>
                    </m:r>
                    <m:r>
                      <a:rPr lang="en-US" altLang="zh-CN"/>
                      <m:t>353</m:t>
                    </m:r>
                  </m:oMath>
                </a14:m>
                <a:r>
                  <a:rPr lang="zh-CN" altLang="en-US" dirty="0"/>
                  <a:t>取模后输出。当然也有可能不存在这样的排列，此时输出 </a:t>
                </a:r>
                <a14:m>
                  <m:oMath xmlns:m="http://schemas.openxmlformats.org/officeDocument/2006/math">
                    <m:r>
                      <a:rPr lang="en-US" altLang="zh-CN"/>
                      <m:t>0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135B1D-713E-D26A-88C7-DD0CD9888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4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984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E942A-7F62-EE8F-523A-937A4B9C8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B8420F-4182-FDCD-0D7E-18B29411F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454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0D22F7-8176-3837-81A0-91490B9CC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 MST Problem	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CD44DF-C75E-02EC-52CE-B9BCA0612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/>
                  <a:t>苯拿到了一个由 </a:t>
                </a:r>
                <a14:m>
                  <m:oMath xmlns:m="http://schemas.openxmlformats.org/officeDocument/2006/math">
                    <m:r>
                      <a:rPr lang="zh-CN" altLang="en-US" i="1"/>
                      <m:t>𝑛</m:t>
                    </m:r>
                  </m:oMath>
                </a14:m>
                <a:r>
                  <a:rPr lang="zh-CN" altLang="en-US" dirty="0"/>
                  <a:t>个点、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/>
                        </m:ctrlPr>
                      </m:fPr>
                      <m:num>
                        <m:r>
                          <a:rPr lang="zh-CN" altLang="en-US" i="1"/>
                          <m:t>𝑛</m:t>
                        </m:r>
                        <m:r>
                          <a:rPr lang="en-US" altLang="zh-CN"/>
                          <m:t>×</m:t>
                        </m:r>
                        <m:d>
                          <m:dPr>
                            <m:ctrlPr>
                              <a:rPr lang="zh-CN" altLang="en-US" i="1"/>
                            </m:ctrlPr>
                          </m:dPr>
                          <m:e>
                            <m:r>
                              <a:rPr lang="zh-CN" altLang="en-US" i="1"/>
                              <m:t>𝑛</m:t>
                            </m:r>
                            <m:r>
                              <a:rPr lang="zh-CN" altLang="en-US"/>
                              <m:t>−</m:t>
                            </m:r>
                            <m:r>
                              <a:rPr lang="en-US" altLang="zh-CN"/>
                              <m:t>1</m:t>
                            </m:r>
                          </m:e>
                        </m:d>
                      </m:num>
                      <m:den>
                        <m:r>
                          <a:rPr lang="en-US" altLang="zh-CN"/>
                          <m:t>2</m:t>
                        </m:r>
                      </m:den>
                    </m:f>
                  </m:oMath>
                </a14:m>
                <a:r>
                  <a:rPr lang="zh-CN" altLang="en-US" dirty="0"/>
                  <a:t> 条边组成的</a:t>
                </a:r>
                <a:r>
                  <a:rPr lang="zh-CN" altLang="en-US" b="1" dirty="0"/>
                  <a:t>无向完全图</a:t>
                </a:r>
                <a:r>
                  <a:rPr lang="zh-CN" altLang="en-US" dirty="0"/>
                  <a:t>，没有重边和自环，其中第 </a:t>
                </a:r>
                <a14:m>
                  <m:oMath xmlns:m="http://schemas.openxmlformats.org/officeDocument/2006/math">
                    <m:r>
                      <a:rPr lang="zh-CN" altLang="en-US" i="1"/>
                      <m:t>𝑖</m:t>
                    </m:r>
                  </m:oMath>
                </a14:m>
                <a:r>
                  <a:rPr lang="zh-CN" altLang="en-US" dirty="0"/>
                  <a:t>个点的点权为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zh-CN" altLang="en-US" i="1"/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。</a:t>
                </a:r>
                <a14:m>
                  <m:oMath xmlns:m="http://schemas.openxmlformats.org/officeDocument/2006/math">
                    <m:r>
                      <a:rPr lang="zh-CN" altLang="en-US" i="1"/>
                      <m:t>𝑢</m:t>
                    </m:r>
                    <m:r>
                      <a:rPr lang="en-US" altLang="zh-CN"/>
                      <m:t>,</m:t>
                    </m:r>
                    <m:r>
                      <a:rPr lang="zh-CN" altLang="en-US" i="1"/>
                      <m:t>𝑣</m:t>
                    </m:r>
                  </m:oMath>
                </a14:m>
                <a:r>
                  <a:rPr lang="zh-CN" altLang="en-US" dirty="0"/>
                  <a:t> 两点之间的边权为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zh-CN" altLang="en-US" i="1"/>
                          <m:t>𝑢</m:t>
                        </m:r>
                      </m:sub>
                    </m:sSub>
                    <m:r>
                      <a:rPr lang="en-US" altLang="zh-CN"/>
                      <m:t>+</m:t>
                    </m:r>
                    <m:sSub>
                      <m:sSubPr>
                        <m:ctrlPr>
                          <a:rPr lang="zh-CN" altLang="en-US" i="1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zh-CN" altLang="en-US" i="1"/>
                          <m:t>𝑣</m:t>
                        </m:r>
                      </m:sub>
                    </m:sSub>
                  </m:oMath>
                </a14:m>
                <a:r>
                  <a:rPr lang="zh-CN" altLang="en-US" dirty="0"/>
                  <a:t>。而</a:t>
                </a:r>
                <a:endParaRPr lang="en-US" altLang="zh-CN" dirty="0"/>
              </a:p>
              <a:p>
                <a:r>
                  <a:rPr lang="zh-CN" altLang="en-US" dirty="0"/>
                  <a:t>调皮的小红删除掉了其中一些边，导致图不再是一个完全图，具体来讲有 </a:t>
                </a:r>
                <a14:m>
                  <m:oMath xmlns:m="http://schemas.openxmlformats.org/officeDocument/2006/math">
                    <m:r>
                      <a:rPr lang="zh-CN" altLang="en-US" i="1"/>
                      <m:t>𝑚</m:t>
                    </m:r>
                  </m:oMath>
                </a14:m>
                <a:r>
                  <a:rPr lang="zh-CN" altLang="en-US" dirty="0"/>
                  <a:t>条删除记录，第 </a:t>
                </a:r>
                <a14:m>
                  <m:oMath xmlns:m="http://schemas.openxmlformats.org/officeDocument/2006/math">
                    <m:r>
                      <a:rPr lang="zh-CN" altLang="en-US" i="1"/>
                      <m:t>𝑗</m:t>
                    </m:r>
                  </m:oMath>
                </a14:m>
                <a:r>
                  <a:rPr lang="zh-CN" altLang="en-US" dirty="0"/>
                  <a:t>条记录由一个点对 </a:t>
                </a:r>
                <a14:m>
                  <m:oMath xmlns:m="http://schemas.openxmlformats.org/officeDocument/2006/math">
                    <m:d>
                      <m:dPr>
                        <m:sepChr m:val=","/>
                        <m:ctrlPr>
                          <a:rPr lang="zh-CN" altLang="en-US"/>
                        </m:ctrlPr>
                      </m:dPr>
                      <m:e>
                        <m:sSub>
                          <m:sSubPr>
                            <m:ctrlPr>
                              <a:rPr lang="zh-CN" altLang="en-US"/>
                            </m:ctrlPr>
                          </m:sSubPr>
                          <m:e>
                            <m:r>
                              <a:rPr lang="zh-CN" altLang="en-US" i="1"/>
                              <m:t>𝑢</m:t>
                            </m:r>
                          </m:e>
                          <m:sub>
                            <m:r>
                              <a:rPr lang="zh-CN" altLang="en-US" i="1"/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i="1"/>
                            </m:ctrlPr>
                          </m:sSubPr>
                          <m:e>
                            <m:r>
                              <a:rPr lang="zh-CN" altLang="en-US" i="1"/>
                              <m:t>𝑣</m:t>
                            </m:r>
                          </m:e>
                          <m:sub>
                            <m:r>
                              <a:rPr lang="zh-CN" altLang="en-US" i="1"/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组成，表示小红删除了这条边。注意，记录可能有重复，即可能存在两条记录删除的边是一样的。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zh-CN" altLang="en-US"/>
                      <m:t> </m:t>
                    </m:r>
                  </m:oMath>
                </a14:m>
                <a:r>
                  <a:rPr lang="zh-CN" altLang="en-US" dirty="0"/>
                  <a:t>现在你的任务就是求出这张图的</a:t>
                </a:r>
                <a:r>
                  <a:rPr lang="zh-CN" altLang="en-US" u="sng" dirty="0"/>
                  <a:t>最小生成树</a:t>
                </a:r>
                <a:r>
                  <a:rPr lang="zh-CN" altLang="en-US" dirty="0"/>
                  <a:t>的权重（树中所有边的权重之和最小）。如果此时图不存在最小生成树，则输出 </a:t>
                </a:r>
                <a14:m>
                  <m:oMath xmlns:m="http://schemas.openxmlformats.org/officeDocument/2006/math">
                    <m:r>
                      <a:rPr lang="zh-CN" altLang="en-US"/>
                      <m:t>−</m:t>
                    </m:r>
                    <m:r>
                      <a:rPr lang="en-US" altLang="zh-CN"/>
                      <m:t>1</m:t>
                    </m:r>
                  </m:oMath>
                </a14:m>
                <a:r>
                  <a:rPr lang="zh-CN" altLang="en-US" dirty="0"/>
                  <a:t>。</a:t>
                </a:r>
                <a:br>
                  <a:rPr lang="zh-CN" altLang="en-US" dirty="0"/>
                </a:b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CD44DF-C75E-02EC-52CE-B9BCA0612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50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D864D-9B7E-8F64-E662-CF4A8587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Prim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7FCC64-6E3A-BD2A-FF9A-0DAF17A3F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贪心准则</a:t>
            </a:r>
          </a:p>
          <a:p>
            <a:pPr lvl="1"/>
            <a:r>
              <a:rPr lang="zh-CN" altLang="en-US" sz="2800" dirty="0"/>
              <a:t>加入后仍形成树，且耗费最小</a:t>
            </a:r>
          </a:p>
          <a:p>
            <a:r>
              <a:rPr lang="zh-CN" altLang="en-US" dirty="0"/>
              <a:t>算法过程</a:t>
            </a:r>
          </a:p>
          <a:p>
            <a:pPr lvl="1"/>
            <a:r>
              <a:rPr lang="zh-CN" altLang="en-US" sz="2800" dirty="0"/>
              <a:t>从单一顶点的树</a:t>
            </a:r>
            <a:r>
              <a:rPr lang="en-US" altLang="zh-CN" sz="2800" dirty="0"/>
              <a:t>T</a:t>
            </a:r>
            <a:r>
              <a:rPr lang="zh-CN" altLang="en-US" sz="2800" dirty="0"/>
              <a:t>开始</a:t>
            </a:r>
          </a:p>
          <a:p>
            <a:pPr lvl="1"/>
            <a:r>
              <a:rPr lang="zh-CN" altLang="en-US" sz="2800" dirty="0"/>
              <a:t>不断加入耗费最小的边</a:t>
            </a:r>
            <a:r>
              <a:rPr lang="en-US" altLang="zh-CN" sz="2800" dirty="0"/>
              <a:t>(u, v)</a:t>
            </a:r>
            <a:r>
              <a:rPr lang="zh-CN" altLang="en-US" sz="2800" dirty="0"/>
              <a:t>，使</a:t>
            </a:r>
            <a:r>
              <a:rPr lang="en-US" altLang="zh-CN" sz="2800" dirty="0"/>
              <a:t>T∪{(u, v)}</a:t>
            </a:r>
            <a:r>
              <a:rPr lang="zh-CN" altLang="en-US" sz="2800" dirty="0"/>
              <a:t>仍为树    </a:t>
            </a:r>
            <a:r>
              <a:rPr lang="en-US" altLang="zh-CN" sz="2800" dirty="0"/>
              <a:t>——u</a:t>
            </a:r>
            <a:r>
              <a:rPr lang="zh-CN" altLang="en-US" sz="2800" dirty="0"/>
              <a:t>、</a:t>
            </a:r>
            <a:r>
              <a:rPr lang="en-US" altLang="zh-CN" sz="2800" dirty="0"/>
              <a:t>v</a:t>
            </a:r>
            <a:r>
              <a:rPr lang="zh-CN" altLang="en-US" sz="2800" dirty="0"/>
              <a:t>中有一个已经在</a:t>
            </a:r>
            <a:r>
              <a:rPr lang="en-US" altLang="zh-CN" sz="2800" dirty="0"/>
              <a:t>T</a:t>
            </a:r>
            <a:r>
              <a:rPr lang="zh-CN" altLang="en-US" sz="2800" dirty="0"/>
              <a:t>中，另一个不在</a:t>
            </a:r>
            <a:r>
              <a:rPr lang="en-US" altLang="zh-CN" sz="2800" dirty="0"/>
              <a:t>T</a:t>
            </a:r>
            <a:r>
              <a:rPr lang="zh-CN" altLang="en-US" sz="2800" dirty="0"/>
              <a:t>中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2812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2ED51-B1E6-E2DA-C41E-3032DA04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806300-EAA8-1770-CC70-8B8D51337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934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0F02A-EBB3-9BEB-2163-6BCC671C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22587D6-9021-3809-8FB4-619FF271E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567" t="11283"/>
          <a:stretch>
            <a:fillRect/>
          </a:stretch>
        </p:blipFill>
        <p:spPr>
          <a:xfrm rot="16200000">
            <a:off x="32981" y="1167939"/>
            <a:ext cx="6417965" cy="452212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411367-A3A3-A699-D138-8A50749108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82" b="9253"/>
          <a:stretch>
            <a:fillRect/>
          </a:stretch>
        </p:blipFill>
        <p:spPr>
          <a:xfrm rot="16200000">
            <a:off x="5612657" y="1269884"/>
            <a:ext cx="6142210" cy="44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5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AA60C2-AB41-2354-7CAB-86894A7C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 Constructive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E6615FC-3099-D945-E532-90FB7FC9BA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给定一个正整数 </a:t>
                </a:r>
                <a14:m>
                  <m:oMath xmlns:m="http://schemas.openxmlformats.org/officeDocument/2006/math">
                    <m:r>
                      <a:rPr lang="zh-CN" altLang="en-US" i="1"/>
                      <m:t>𝑛</m:t>
                    </m:r>
                  </m:oMath>
                </a14:m>
                <a:r>
                  <a:rPr lang="zh-CN" altLang="en-US" dirty="0"/>
                  <a:t>，你需要构造一个长度为 </a:t>
                </a:r>
                <a14:m>
                  <m:oMath xmlns:m="http://schemas.openxmlformats.org/officeDocument/2006/math">
                    <m:r>
                      <a:rPr lang="zh-CN" altLang="en-US" i="1"/>
                      <m:t>𝑛</m:t>
                    </m:r>
                  </m:oMath>
                </a14:m>
                <a:r>
                  <a:rPr lang="zh-CN" altLang="en-US" dirty="0"/>
                  <a:t>的数组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en-US" altLang="zh-CN"/>
                          <m:t>1</m:t>
                        </m:r>
                      </m:sub>
                    </m:sSub>
                    <m:r>
                      <a:rPr lang="en-US" altLang="zh-CN"/>
                      <m:t>,</m:t>
                    </m:r>
                    <m:sSub>
                      <m:sSubPr>
                        <m:ctrlPr>
                          <a:rPr lang="zh-CN" altLang="en-US" i="1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en-US" altLang="zh-CN"/>
                          <m:t>2</m:t>
                        </m:r>
                      </m:sub>
                    </m:sSub>
                    <m:r>
                      <a:rPr lang="en-US" altLang="zh-CN"/>
                      <m:t>,…,</m:t>
                    </m:r>
                    <m:sSub>
                      <m:sSubPr>
                        <m:ctrlPr>
                          <a:rPr lang="zh-CN" altLang="en-US" i="1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zh-CN" altLang="en-US" i="1"/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，满足以下条件：</a:t>
                </a:r>
                <a:br>
                  <a:rPr lang="zh-CN" altLang="en-US" dirty="0"/>
                </a:br>
                <a14:m>
                  <m:oMath xmlns:m="http://schemas.openxmlformats.org/officeDocument/2006/math">
                    <m:r>
                      <a:rPr lang="zh-CN" altLang="en-US"/>
                      <m:t> ∙</m:t>
                    </m:r>
                    <m:r>
                      <m:rPr>
                        <m:nor/>
                      </m:rPr>
                      <a:rPr lang="zh-CN" altLang="en-US" i="1"/>
                      <m:t> </m:t>
                    </m:r>
                  </m:oMath>
                </a14:m>
                <a:r>
                  <a:rPr lang="zh-CN" altLang="en-US" dirty="0"/>
                  <a:t>数组中的每个元素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zh-CN" altLang="en-US" i="1"/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都是正整数；</a:t>
                </a:r>
                <a:br>
                  <a:rPr lang="zh-CN" altLang="en-US" dirty="0"/>
                </a:br>
                <a14:m>
                  <m:oMath xmlns:m="http://schemas.openxmlformats.org/officeDocument/2006/math">
                    <m:r>
                      <a:rPr lang="zh-CN" altLang="en-US"/>
                      <m:t> ∙</m:t>
                    </m:r>
                    <m:r>
                      <m:rPr>
                        <m:nor/>
                      </m:rPr>
                      <a:rPr lang="zh-CN" altLang="en-US" i="1"/>
                      <m:t> </m:t>
                    </m:r>
                  </m:oMath>
                </a14:m>
                <a:r>
                  <a:rPr lang="zh-CN" altLang="en-US" dirty="0"/>
                  <a:t>所有元素的乘积等于所有元素的和；</a:t>
                </a:r>
                <a:br>
                  <a:rPr lang="zh-CN" altLang="en-US" dirty="0"/>
                </a:br>
                <a14:m>
                  <m:oMath xmlns:m="http://schemas.openxmlformats.org/officeDocument/2006/math">
                    <m:r>
                      <a:rPr lang="zh-CN" altLang="en-US"/>
                      <m:t> ∙</m:t>
                    </m:r>
                    <m:r>
                      <m:rPr>
                        <m:nor/>
                      </m:rPr>
                      <a:rPr lang="zh-CN" altLang="en-US" i="1"/>
                      <m:t> </m:t>
                    </m:r>
                  </m:oMath>
                </a14:m>
                <a:r>
                  <a:rPr lang="zh-CN" altLang="en-US" dirty="0"/>
                  <a:t>数组中的元素互不相同。</a:t>
                </a:r>
                <a:br>
                  <a:rPr lang="zh-CN" altLang="en-US" dirty="0"/>
                </a:br>
                <a14:m>
                  <m:oMath xmlns:m="http://schemas.openxmlformats.org/officeDocument/2006/math">
                    <m:r>
                      <a:rPr lang="zh-CN" altLang="en-US"/>
                      <m:t> </m:t>
                    </m:r>
                  </m:oMath>
                </a14:m>
                <a:r>
                  <a:rPr lang="zh-CN" altLang="en-US" dirty="0"/>
                  <a:t>小苯想知道，对于给定的 </a:t>
                </a:r>
                <a14:m>
                  <m:oMath xmlns:m="http://schemas.openxmlformats.org/officeDocument/2006/math">
                    <m:r>
                      <a:rPr lang="zh-CN" altLang="en-US" i="1"/>
                      <m:t>𝑛</m:t>
                    </m:r>
                  </m:oMath>
                </a14:m>
                <a:r>
                  <a:rPr lang="zh-CN" altLang="en-US" dirty="0"/>
                  <a:t>，是否存在这样的数组。如果存在，请构造</a:t>
                </a:r>
                <a:r>
                  <a:rPr lang="zh-CN" altLang="en-US" u="sng" dirty="0"/>
                  <a:t>字典序</a:t>
                </a:r>
                <a:r>
                  <a:rPr lang="zh-CN" altLang="en-US" dirty="0"/>
                  <a:t>最小的解；如果不存在报告无解。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E6615FC-3099-D945-E532-90FB7FC9BA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4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044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0FE918-7B12-F631-E629-83927FED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C Array Covering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628552-45A6-23E3-F528-04D24BFA93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/>
                  <a:t>给定长度为 </a:t>
                </a:r>
                <a14:m>
                  <m:oMath xmlns:m="http://schemas.openxmlformats.org/officeDocument/2006/math">
                    <m:r>
                      <a:rPr lang="zh-CN" altLang="en-US" i="1"/>
                      <m:t>𝑛</m:t>
                    </m:r>
                  </m:oMath>
                </a14:m>
                <a:r>
                  <a:rPr lang="zh-CN" altLang="en-US" dirty="0"/>
                  <a:t>的数组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en-US" altLang="zh-CN"/>
                          <m:t>1</m:t>
                        </m:r>
                      </m:sub>
                    </m:sSub>
                    <m:r>
                      <a:rPr lang="en-US" altLang="zh-CN"/>
                      <m:t>,</m:t>
                    </m:r>
                    <m:sSub>
                      <m:sSubPr>
                        <m:ctrlPr>
                          <a:rPr lang="zh-CN" altLang="en-US" i="1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en-US" altLang="zh-CN"/>
                          <m:t>2</m:t>
                        </m:r>
                      </m:sub>
                    </m:sSub>
                    <m:r>
                      <a:rPr lang="en-US" altLang="zh-CN"/>
                      <m:t>,…,</m:t>
                    </m:r>
                    <m:sSub>
                      <m:sSubPr>
                        <m:ctrlPr>
                          <a:rPr lang="zh-CN" altLang="en-US" i="1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zh-CN" altLang="en-US" i="1"/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，其中第 </a:t>
                </a:r>
                <a14:m>
                  <m:oMath xmlns:m="http://schemas.openxmlformats.org/officeDocument/2006/math">
                    <m:r>
                      <a:rPr lang="zh-CN" altLang="en-US" i="1"/>
                      <m:t>𝑖</m:t>
                    </m:r>
                  </m:oMath>
                </a14:m>
                <a:r>
                  <a:rPr lang="zh-CN" altLang="en-US" dirty="0"/>
                  <a:t>个数的值为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zh-CN" altLang="en-US" i="1"/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。</a:t>
                </a:r>
                <a:br>
                  <a:rPr lang="zh-CN" altLang="en-US" dirty="0"/>
                </a:br>
                <a:br>
                  <a:rPr lang="zh-CN" altLang="en-US" dirty="0"/>
                </a:br>
                <a14:m>
                  <m:oMath xmlns:m="http://schemas.openxmlformats.org/officeDocument/2006/math">
                    <m:r>
                      <a:rPr lang="zh-CN" altLang="en-US"/>
                      <m:t> </m:t>
                    </m:r>
                  </m:oMath>
                </a14:m>
                <a:r>
                  <a:rPr lang="zh-CN" altLang="en-US" dirty="0"/>
                  <a:t>小苯希望数组中所有数字的总和尽可能大，为此他可以做任意次如下操作：</a:t>
                </a:r>
                <a:br>
                  <a:rPr lang="zh-CN" altLang="en-US" dirty="0"/>
                </a:br>
                <a:endParaRPr lang="zh-CN" altLang="en-US" dirty="0"/>
              </a:p>
              <a:p>
                <a14:m>
                  <m:oMath xmlns:m="http://schemas.openxmlformats.org/officeDocument/2006/math">
                    <m:r>
                      <a:rPr lang="zh-CN" altLang="en-US"/>
                      <m:t> ∙</m:t>
                    </m:r>
                    <m:r>
                      <m:rPr>
                        <m:nor/>
                      </m:rPr>
                      <a:rPr lang="zh-CN" altLang="en-US" i="1"/>
                      <m:t> </m:t>
                    </m:r>
                  </m:oMath>
                </a14:m>
                <a:r>
                  <a:rPr lang="zh-CN" altLang="en-US" dirty="0"/>
                  <a:t>选择一对下标 </a:t>
                </a:r>
                <a14:m>
                  <m:oMath xmlns:m="http://schemas.openxmlformats.org/officeDocument/2006/math">
                    <m:r>
                      <a:rPr lang="zh-CN" altLang="en-US" i="1"/>
                      <m:t>𝑙</m:t>
                    </m:r>
                    <m:r>
                      <a:rPr lang="en-US" altLang="zh-CN"/>
                      <m:t>,</m:t>
                    </m:r>
                    <m:r>
                      <a:rPr lang="zh-CN" altLang="en-US" i="1"/>
                      <m:t>𝑟</m:t>
                    </m:r>
                    <m:d>
                      <m:dPr>
                        <m:ctrlPr>
                          <a:rPr lang="zh-CN" altLang="en-US" i="1"/>
                        </m:ctrlPr>
                      </m:dPr>
                      <m:e>
                        <m:r>
                          <a:rPr lang="en-US" altLang="zh-CN"/>
                          <m:t>1</m:t>
                        </m:r>
                        <m:r>
                          <a:rPr lang="en-US" altLang="zh-CN"/>
                          <m:t>≦</m:t>
                        </m:r>
                        <m:r>
                          <a:rPr lang="zh-CN" altLang="en-US" i="1"/>
                          <m:t>𝑙</m:t>
                        </m:r>
                        <m:r>
                          <a:rPr lang="en-US" altLang="zh-CN"/>
                          <m:t>&lt;</m:t>
                        </m:r>
                        <m:r>
                          <a:rPr lang="zh-CN" altLang="en-US" i="1"/>
                          <m:t>𝑟</m:t>
                        </m:r>
                        <m:r>
                          <a:rPr lang="zh-CN" altLang="en-US"/>
                          <m:t>≤</m:t>
                        </m:r>
                        <m:r>
                          <a:rPr lang="zh-CN" altLang="en-US" i="1"/>
                          <m:t>𝑛</m:t>
                        </m:r>
                      </m:e>
                    </m:d>
                  </m:oMath>
                </a14:m>
                <a:r>
                  <a:rPr lang="zh-CN" altLang="en-US" dirty="0"/>
                  <a:t>，接着将 </a:t>
                </a:r>
                <a14:m>
                  <m:oMath xmlns:m="http://schemas.openxmlformats.org/officeDocument/2006/math">
                    <m:d>
                      <m:dPr>
                        <m:sepChr m:val=","/>
                        <m:ctrlPr>
                          <a:rPr lang="zh-CN" altLang="en-US"/>
                        </m:ctrlPr>
                      </m:dPr>
                      <m:e>
                        <m:r>
                          <a:rPr lang="zh-CN" altLang="en-US" i="1"/>
                          <m:t>𝑙</m:t>
                        </m:r>
                      </m:e>
                      <m:e>
                        <m:r>
                          <a:rPr lang="zh-CN" altLang="en-US" i="1"/>
                          <m:t>𝑟</m:t>
                        </m:r>
                      </m:e>
                    </m:d>
                  </m:oMath>
                </a14:m>
                <a:r>
                  <a:rPr lang="zh-CN" altLang="en-US" dirty="0"/>
                  <a:t>区间（注意是开区间）内的所有数都变为区间端点值的较大者。 </a:t>
                </a:r>
              </a:p>
              <a:p>
                <a14:m>
                  <m:oMath xmlns:m="http://schemas.openxmlformats.org/officeDocument/2006/math">
                    <m:r>
                      <a:rPr lang="zh-CN" altLang="en-US"/>
                      <m:t> </m:t>
                    </m:r>
                  </m:oMath>
                </a14:m>
                <a:r>
                  <a:rPr lang="zh-CN" altLang="en-US" dirty="0"/>
                  <a:t>形式化地，对所有 </a:t>
                </a:r>
                <a14:m>
                  <m:oMath xmlns:m="http://schemas.openxmlformats.org/officeDocument/2006/math">
                    <m:r>
                      <a:rPr lang="zh-CN" altLang="en-US" i="1"/>
                      <m:t>𝑗</m:t>
                    </m:r>
                    <m:d>
                      <m:dPr>
                        <m:ctrlPr>
                          <a:rPr lang="zh-CN" altLang="en-US" i="1"/>
                        </m:ctrlPr>
                      </m:dPr>
                      <m:e>
                        <m:r>
                          <a:rPr lang="zh-CN" altLang="en-US" i="1"/>
                          <m:t>𝑙</m:t>
                        </m:r>
                        <m:r>
                          <a:rPr lang="en-US" altLang="zh-CN"/>
                          <m:t>&lt;</m:t>
                        </m:r>
                        <m:r>
                          <a:rPr lang="zh-CN" altLang="en-US" i="1"/>
                          <m:t>𝑗</m:t>
                        </m:r>
                        <m:r>
                          <a:rPr lang="en-US" altLang="zh-CN"/>
                          <m:t>&lt;</m:t>
                        </m:r>
                        <m:r>
                          <a:rPr lang="zh-CN" altLang="en-US" i="1"/>
                          <m:t>𝑟</m:t>
                        </m:r>
                      </m:e>
                    </m:d>
                  </m:oMath>
                </a14:m>
                <a:r>
                  <a:rPr lang="zh-CN" altLang="en-US" dirty="0"/>
                  <a:t>，均执行：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zh-CN" altLang="en-US" i="1"/>
                          <m:t>𝑗</m:t>
                        </m:r>
                      </m:sub>
                    </m:sSub>
                    <m:r>
                      <a:rPr lang="en-US" altLang="zh-CN"/>
                      <m:t>:=</m:t>
                    </m:r>
                    <m:r>
                      <m:rPr>
                        <m:sty m:val="p"/>
                      </m:rPr>
                      <a:rPr lang="en-US" altLang="zh-CN"/>
                      <m:t>max</m:t>
                    </m:r>
                    <m:d>
                      <m:dPr>
                        <m:sepChr m:val=","/>
                        <m:ctrlPr>
                          <a:rPr lang="zh-CN" altLang="en-US" i="1"/>
                        </m:ctrlPr>
                      </m:dPr>
                      <m:e>
                        <m:sSub>
                          <m:sSubPr>
                            <m:ctrlPr>
                              <a:rPr lang="zh-CN" altLang="en-US" i="1"/>
                            </m:ctrlPr>
                          </m:sSubPr>
                          <m:e>
                            <m:r>
                              <a:rPr lang="zh-CN" altLang="en-US" i="1"/>
                              <m:t>𝑎</m:t>
                            </m:r>
                          </m:e>
                          <m:sub>
                            <m:r>
                              <a:rPr lang="zh-CN" altLang="en-US" i="1"/>
                              <m:t>𝑙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i="1"/>
                            </m:ctrlPr>
                          </m:sSubPr>
                          <m:e>
                            <m:r>
                              <a:rPr lang="zh-CN" altLang="en-US" i="1"/>
                              <m:t>𝑎</m:t>
                            </m:r>
                          </m:e>
                          <m:sub>
                            <m:r>
                              <a:rPr lang="zh-CN" altLang="en-US" i="1"/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（其中 </a:t>
                </a:r>
                <a14:m>
                  <m:oMath xmlns:m="http://schemas.openxmlformats.org/officeDocument/2006/math">
                    <m:r>
                      <a:rPr lang="en-US" altLang="zh-CN"/>
                      <m:t>:=</m:t>
                    </m:r>
                  </m:oMath>
                </a14:m>
                <a:r>
                  <a:rPr lang="zh-CN" altLang="en-US" dirty="0"/>
                  <a:t>表示赋值操作）。 </a:t>
                </a:r>
              </a:p>
              <a:p>
                <a:br>
                  <a:rPr lang="zh-CN" altLang="en-US" dirty="0"/>
                </a:br>
                <a14:m>
                  <m:oMath xmlns:m="http://schemas.openxmlformats.org/officeDocument/2006/math">
                    <m:r>
                      <a:rPr lang="zh-CN" altLang="en-US"/>
                      <m:t> </m:t>
                    </m:r>
                  </m:oMath>
                </a14:m>
                <a:r>
                  <a:rPr lang="zh-CN" altLang="en-US" dirty="0"/>
                  <a:t>你的任务就是求出数组总和的最大值。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628552-45A6-23E3-F528-04D24BFA93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4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61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9C238-0A11-7848-EE24-4DB8A1168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E Block Game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AA6F8E-4723-27A6-B85F-EAA713EA6F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zh-CN" altLang="en-US" dirty="0"/>
                  <a:t>小苯正在玩方块小游戏，游戏中有一排 </a:t>
                </a:r>
                <a14:m>
                  <m:oMath xmlns:m="http://schemas.openxmlformats.org/officeDocument/2006/math">
                    <m:r>
                      <a:rPr lang="zh-CN" altLang="en-US" i="1"/>
                      <m:t>𝑛</m:t>
                    </m:r>
                  </m:oMath>
                </a14:m>
                <a:r>
                  <a:rPr lang="zh-CN" altLang="en-US" dirty="0"/>
                  <a:t>个方块，每个方块上都有一个数字，此外，他还有一个写着数字 </a:t>
                </a:r>
                <a14:m>
                  <m:oMath xmlns:m="http://schemas.openxmlformats.org/officeDocument/2006/math">
                    <m:r>
                      <a:rPr lang="zh-CN" altLang="en-US" i="1"/>
                      <m:t>𝑘</m:t>
                    </m:r>
                  </m:oMath>
                </a14:m>
                <a:r>
                  <a:rPr lang="zh-CN" altLang="en-US" dirty="0"/>
                  <a:t>的万能方块，游戏过程如下。</a:t>
                </a:r>
                <a:br>
                  <a:rPr lang="zh-CN" altLang="en-US" dirty="0"/>
                </a:b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zh-CN" altLang="en-US"/>
                      <m:t> </m:t>
                    </m:r>
                  </m:oMath>
                </a14:m>
                <a:r>
                  <a:rPr lang="zh-CN" altLang="en-US" dirty="0"/>
                  <a:t>小苯可以进行任意次（可以为 </a:t>
                </a:r>
                <a14:m>
                  <m:oMath xmlns:m="http://schemas.openxmlformats.org/officeDocument/2006/math">
                    <m:r>
                      <a:rPr lang="en-US" altLang="zh-CN"/>
                      <m:t>0</m:t>
                    </m:r>
                  </m:oMath>
                </a14:m>
                <a:r>
                  <a:rPr lang="zh-CN" altLang="en-US" dirty="0"/>
                  <a:t>次）以下操作：</a:t>
                </a:r>
                <a:br>
                  <a:rPr lang="zh-CN" altLang="en-US" dirty="0"/>
                </a:br>
                <a:endParaRPr lang="zh-CN" altLang="en-US" dirty="0"/>
              </a:p>
              <a:p>
                <a:pPr lvl="1"/>
                <a:r>
                  <a:rPr lang="zh-CN" altLang="en-US" dirty="0"/>
                  <a:t>将万能方块从方块序列的最左侧插入，同时最右侧的第 </a:t>
                </a:r>
                <a14:m>
                  <m:oMath xmlns:m="http://schemas.openxmlformats.org/officeDocument/2006/math">
                    <m:r>
                      <a:rPr lang="zh-CN" altLang="en-US" i="1"/>
                      <m:t>𝑛</m:t>
                    </m:r>
                  </m:oMath>
                </a14:m>
                <a:r>
                  <a:rPr lang="zh-CN" altLang="en-US" dirty="0"/>
                  <a:t>个方块会被挤出这一行，成为新的万能方块。 </a:t>
                </a:r>
              </a:p>
              <a:p>
                <a14:m>
                  <m:oMath xmlns:m="http://schemas.openxmlformats.org/officeDocument/2006/math">
                    <m:r>
                      <a:rPr lang="zh-CN" altLang="en-US"/>
                      <m:t> </m:t>
                    </m:r>
                  </m:oMath>
                </a14:m>
                <a:r>
                  <a:rPr lang="zh-CN" altLang="en-US" dirty="0"/>
                  <a:t>形式化地，记开始时的序列为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/>
                        </m:ctrlPr>
                      </m:sSubSup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en-US" altLang="zh-CN"/>
                          <m:t>1</m:t>
                        </m:r>
                      </m:sub>
                      <m:sup>
                        <m:r>
                          <a:rPr lang="en-US" altLang="zh-CN"/>
                          <m:t>′</m:t>
                        </m:r>
                      </m:sup>
                    </m:sSubSup>
                    <m:r>
                      <a:rPr lang="en-US" altLang="zh-CN"/>
                      <m:t>,</m:t>
                    </m:r>
                    <m:sSubSup>
                      <m:sSubSupPr>
                        <m:ctrlPr>
                          <a:rPr lang="zh-CN" altLang="en-US" i="1"/>
                        </m:ctrlPr>
                      </m:sSubSup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en-US" altLang="zh-CN"/>
                          <m:t>2</m:t>
                        </m:r>
                      </m:sub>
                      <m:sup>
                        <m:r>
                          <a:rPr lang="en-US" altLang="zh-CN"/>
                          <m:t>′</m:t>
                        </m:r>
                      </m:sup>
                    </m:sSubSup>
                    <m:r>
                      <a:rPr lang="en-US" altLang="zh-CN"/>
                      <m:t>,…,</m:t>
                    </m:r>
                    <m:sSubSup>
                      <m:sSubSupPr>
                        <m:ctrlPr>
                          <a:rPr lang="zh-CN" altLang="en-US" i="1"/>
                        </m:ctrlPr>
                      </m:sSubSup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zh-CN" altLang="en-US" i="1"/>
                          <m:t>𝑛</m:t>
                        </m:r>
                      </m:sub>
                      <m:sup>
                        <m:r>
                          <a:rPr lang="en-US" altLang="zh-CN"/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（初始时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/>
                        </m:ctrlPr>
                      </m:sSubSup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zh-CN" altLang="en-US" i="1"/>
                          <m:t>𝑖</m:t>
                        </m:r>
                      </m:sub>
                      <m:sup>
                        <m:r>
                          <a:rPr lang="en-US" altLang="zh-CN"/>
                          <m:t>′</m:t>
                        </m:r>
                      </m:sup>
                    </m:sSubSup>
                    <m:r>
                      <a:rPr lang="en-US" altLang="zh-CN"/>
                      <m:t>=</m:t>
                    </m:r>
                    <m:sSub>
                      <m:sSubPr>
                        <m:ctrlPr>
                          <a:rPr lang="zh-CN" altLang="en-US" i="1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zh-CN" altLang="en-US" i="1"/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），万能方块值为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/>
                        </m:ctrlPr>
                      </m:sSupPr>
                      <m:e>
                        <m:r>
                          <a:rPr lang="zh-CN" altLang="en-US" i="1"/>
                          <m:t>𝑘</m:t>
                        </m:r>
                      </m:e>
                      <m:sup>
                        <m:r>
                          <a:rPr lang="en-US" altLang="zh-CN"/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（初始时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/>
                        </m:ctrlPr>
                      </m:sSupPr>
                      <m:e>
                        <m:r>
                          <a:rPr lang="zh-CN" altLang="en-US" i="1"/>
                          <m:t>𝑘</m:t>
                        </m:r>
                      </m:e>
                      <m:sup>
                        <m:r>
                          <a:rPr lang="en-US" altLang="zh-CN"/>
                          <m:t>′</m:t>
                        </m:r>
                      </m:sup>
                    </m:sSup>
                    <m:r>
                      <a:rPr lang="en-US" altLang="zh-CN"/>
                      <m:t>=</m:t>
                    </m:r>
                    <m:r>
                      <a:rPr lang="zh-CN" altLang="en-US" i="1"/>
                      <m:t>𝑘</m:t>
                    </m:r>
                  </m:oMath>
                </a14:m>
                <a:r>
                  <a:rPr lang="zh-CN" altLang="en-US" dirty="0"/>
                  <a:t>），操作完成后序列变为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/>
                        </m:ctrlPr>
                      </m:sSupPr>
                      <m:e>
                        <m:r>
                          <a:rPr lang="zh-CN" altLang="en-US" i="1"/>
                          <m:t>𝑘</m:t>
                        </m:r>
                      </m:e>
                      <m:sup>
                        <m:r>
                          <a:rPr lang="en-US" altLang="zh-CN"/>
                          <m:t>′</m:t>
                        </m:r>
                      </m:sup>
                    </m:sSup>
                    <m:r>
                      <a:rPr lang="en-US" altLang="zh-CN"/>
                      <m:t>,</m:t>
                    </m:r>
                    <m:sSubSup>
                      <m:sSubSupPr>
                        <m:ctrlPr>
                          <a:rPr lang="zh-CN" altLang="en-US" i="1"/>
                        </m:ctrlPr>
                      </m:sSubSup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en-US" altLang="zh-CN"/>
                          <m:t>1</m:t>
                        </m:r>
                      </m:sub>
                      <m:sup>
                        <m:r>
                          <a:rPr lang="en-US" altLang="zh-CN"/>
                          <m:t>′</m:t>
                        </m:r>
                      </m:sup>
                    </m:sSubSup>
                    <m:r>
                      <a:rPr lang="en-US" altLang="zh-CN"/>
                      <m:t>,…,</m:t>
                    </m:r>
                    <m:sSubSup>
                      <m:sSubSupPr>
                        <m:ctrlPr>
                          <a:rPr lang="zh-CN" altLang="en-US" i="1"/>
                        </m:ctrlPr>
                      </m:sSubSup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zh-CN" altLang="en-US" i="1"/>
                          <m:t>𝑛</m:t>
                        </m:r>
                        <m:r>
                          <a:rPr lang="zh-CN" altLang="en-US"/>
                          <m:t>−</m:t>
                        </m:r>
                        <m:r>
                          <a:rPr lang="en-US" altLang="zh-CN"/>
                          <m:t>1</m:t>
                        </m:r>
                      </m:sub>
                      <m:sup>
                        <m:r>
                          <a:rPr lang="en-US" altLang="zh-CN"/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，万能方块上的数字变为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/>
                        </m:ctrlPr>
                      </m:sSubSup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zh-CN" altLang="en-US" i="1"/>
                          <m:t>𝑛</m:t>
                        </m:r>
                      </m:sub>
                      <m:sup>
                        <m:r>
                          <a:rPr lang="en-US" altLang="zh-CN"/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，其他方块保持相对顺序整体右移一位。 </a:t>
                </a:r>
              </a:p>
              <a:p>
                <a:br>
                  <a:rPr lang="zh-CN" altLang="en-US" dirty="0"/>
                </a:br>
                <a14:m>
                  <m:oMath xmlns:m="http://schemas.openxmlformats.org/officeDocument/2006/math">
                    <m:r>
                      <a:rPr lang="zh-CN" altLang="en-US"/>
                      <m:t> </m:t>
                    </m:r>
                  </m:oMath>
                </a14:m>
                <a:r>
                  <a:rPr lang="zh-CN" altLang="en-US" dirty="0"/>
                  <a:t>你的任务是计算出，按照最优方式经过若干次操作后，从左往右数</a:t>
                </a:r>
                <a:r>
                  <a:rPr lang="zh-CN" altLang="en-US" b="1" dirty="0"/>
                  <a:t>第一个</a:t>
                </a:r>
                <a:r>
                  <a:rPr lang="zh-CN" altLang="en-US" dirty="0"/>
                  <a:t>方块上的数字加上最终的</a:t>
                </a:r>
                <a:r>
                  <a:rPr lang="zh-CN" altLang="en-US" b="1" dirty="0"/>
                  <a:t>万能方块</a:t>
                </a:r>
                <a:r>
                  <a:rPr lang="zh-CN" altLang="en-US" dirty="0"/>
                  <a:t>上的数字的总和的最大值。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AA6F8E-4723-27A6-B85F-EAA713EA6F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7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51004C-B032-5B28-4593-0B7D0D75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 Card Game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8B8DF90-760B-B153-65BA-7BA6DB10D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5756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小苯正在和小红玩卡牌游戏。游戏中有 </a:t>
                </a:r>
                <a14:m>
                  <m:oMath xmlns:m="http://schemas.openxmlformats.org/officeDocument/2006/math">
                    <m:r>
                      <a:rPr lang="en-US" altLang="zh-CN"/>
                      <m:t>2×</m:t>
                    </m:r>
                    <m:r>
                      <a:rPr lang="zh-CN" altLang="en-US" i="1"/>
                      <m:t>𝑛</m:t>
                    </m:r>
                  </m:oMath>
                </a14:m>
                <a:r>
                  <a:rPr lang="zh-CN" altLang="en-US" dirty="0"/>
                  <a:t>张牌，每张牌上都有一个数字，所有牌的数字恰好构成了一个长度为 </a:t>
                </a:r>
                <a14:m>
                  <m:oMath xmlns:m="http://schemas.openxmlformats.org/officeDocument/2006/math">
                    <m:r>
                      <a:rPr lang="en-US" altLang="zh-CN"/>
                      <m:t>2×</m:t>
                    </m:r>
                    <m:r>
                      <a:rPr lang="zh-CN" altLang="en-US" i="1"/>
                      <m:t>𝑛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zh-CN" altLang="en-US" u="sng" dirty="0"/>
                  <a:t>排列</a:t>
                </a:r>
                <a:r>
                  <a:rPr lang="zh-CN" altLang="en-US" dirty="0"/>
                  <a:t>。</a:t>
                </a:r>
                <a:br>
                  <a:rPr lang="zh-CN" altLang="en-US" dirty="0"/>
                </a:br>
                <a14:m>
                  <m:oMath xmlns:m="http://schemas.openxmlformats.org/officeDocument/2006/math">
                    <m:r>
                      <a:rPr lang="zh-CN" altLang="en-US"/>
                      <m:t> </m:t>
                    </m:r>
                  </m:oMath>
                </a14:m>
                <a:r>
                  <a:rPr lang="zh-CN" altLang="en-US" dirty="0"/>
                  <a:t>游戏最初时，</a:t>
                </a:r>
                <a14:m>
                  <m:oMath xmlns:m="http://schemas.openxmlformats.org/officeDocument/2006/math">
                    <m:r>
                      <a:rPr lang="en-US" altLang="zh-CN"/>
                      <m:t>2×</m:t>
                    </m:r>
                    <m:r>
                      <a:rPr lang="zh-CN" altLang="en-US" i="1"/>
                      <m:t>𝑛</m:t>
                    </m:r>
                  </m:oMath>
                </a14:m>
                <a:r>
                  <a:rPr lang="zh-CN" altLang="en-US" dirty="0"/>
                  <a:t> 张卡牌被恰好平均分成了两组 </a:t>
                </a:r>
                <a14:m>
                  <m:oMath xmlns:m="http://schemas.openxmlformats.org/officeDocument/2006/math">
                    <m:r>
                      <a:rPr lang="zh-CN" altLang="en-US" i="1"/>
                      <m:t>𝑛</m:t>
                    </m:r>
                  </m:oMath>
                </a14:m>
                <a:r>
                  <a:rPr lang="zh-CN" altLang="en-US" dirty="0"/>
                  <a:t>张牌，并分别发给了两人，小苯第 </a:t>
                </a:r>
                <a14:m>
                  <m:oMath xmlns:m="http://schemas.openxmlformats.org/officeDocument/2006/math">
                    <m:r>
                      <a:rPr lang="zh-CN" altLang="en-US" i="1"/>
                      <m:t>𝑖</m:t>
                    </m:r>
                  </m:oMath>
                </a14:m>
                <a:r>
                  <a:rPr lang="zh-CN" altLang="en-US" dirty="0"/>
                  <a:t>张牌上的数字是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/>
                        </m:ctrlPr>
                      </m:sSubPr>
                      <m:e>
                        <m:r>
                          <a:rPr lang="zh-CN" altLang="en-US" i="1"/>
                          <m:t>𝑎</m:t>
                        </m:r>
                      </m:e>
                      <m:sub>
                        <m:r>
                          <a:rPr lang="zh-CN" altLang="en-US" i="1"/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，而小红第 </a:t>
                </a:r>
                <a14:m>
                  <m:oMath xmlns:m="http://schemas.openxmlformats.org/officeDocument/2006/math">
                    <m:r>
                      <a:rPr lang="zh-CN" altLang="en-US" i="1"/>
                      <m:t>𝑖</m:t>
                    </m:r>
                  </m:oMath>
                </a14:m>
                <a:r>
                  <a:rPr lang="zh-CN" altLang="en-US" dirty="0"/>
                  <a:t>张牌上的数字是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/>
                        </m:ctrlPr>
                      </m:sSubPr>
                      <m:e>
                        <m:r>
                          <a:rPr lang="zh-CN" altLang="en-US" i="1"/>
                          <m:t>𝑏</m:t>
                        </m:r>
                      </m:e>
                      <m:sub>
                        <m:r>
                          <a:rPr lang="zh-CN" altLang="en-US" i="1"/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，具体的游戏过程如下：</a:t>
                </a:r>
                <a:br>
                  <a:rPr lang="zh-CN" altLang="en-US" dirty="0"/>
                </a:br>
                <a14:m>
                  <m:oMath xmlns:m="http://schemas.openxmlformats.org/officeDocument/2006/math">
                    <m:r>
                      <a:rPr lang="zh-CN" altLang="en-US"/>
                      <m:t> ∙</m:t>
                    </m:r>
                    <m:r>
                      <m:rPr>
                        <m:nor/>
                      </m:rPr>
                      <a:rPr lang="zh-CN" altLang="en-US" i="1"/>
                      <m:t> </m:t>
                    </m:r>
                  </m:oMath>
                </a14:m>
                <a:r>
                  <a:rPr lang="zh-CN" altLang="en-US" dirty="0"/>
                  <a:t>如果两人之中有一人已经没有牌了，则游戏结束。</a:t>
                </a:r>
                <a:br>
                  <a:rPr lang="zh-CN" altLang="en-US" dirty="0"/>
                </a:br>
                <a14:m>
                  <m:oMath xmlns:m="http://schemas.openxmlformats.org/officeDocument/2006/math">
                    <m:r>
                      <a:rPr lang="zh-CN" altLang="en-US"/>
                      <m:t> ∙</m:t>
                    </m:r>
                    <m:r>
                      <m:rPr>
                        <m:nor/>
                      </m:rPr>
                      <a:rPr lang="zh-CN" altLang="en-US" i="1"/>
                      <m:t> </m:t>
                    </m:r>
                  </m:oMath>
                </a14:m>
                <a:r>
                  <a:rPr lang="zh-CN" altLang="en-US" dirty="0"/>
                  <a:t>比较两人当前手牌中的最前一张，对应数字大的那一方得一分并将该张牌从自己手牌移除；另一方不得分，手牌也不变。随后进入下一轮。</a:t>
                </a:r>
                <a:br>
                  <a:rPr lang="zh-CN" altLang="en-US" dirty="0"/>
                </a:b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而现在小苯希望自己的得分尽可能多，为此他在游戏开始前可以</a:t>
                </a:r>
                <a:r>
                  <a:rPr lang="zh-CN" altLang="en-US" b="1" dirty="0"/>
                  <a:t>任意地</a:t>
                </a:r>
                <a:r>
                  <a:rPr lang="zh-CN" altLang="en-US" dirty="0"/>
                  <a:t>重新排列自己的牌，以得到更高的游戏分数。</a:t>
                </a: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zh-CN" altLang="en-US"/>
                      <m:t> </m:t>
                    </m:r>
                  </m:oMath>
                </a14:m>
                <a:r>
                  <a:rPr lang="zh-CN" altLang="en-US" dirty="0"/>
                  <a:t>现在你的任务则是求出，有多少种重新排列（选择不进行重排也是一种方案）的方式，能使得小苯得到他能得到的最高分。由于答案可能很大，请将答案对 </a:t>
                </a:r>
                <a14:m>
                  <m:oMath xmlns:m="http://schemas.openxmlformats.org/officeDocument/2006/math">
                    <m:r>
                      <a:rPr lang="en-US" altLang="zh-CN"/>
                      <m:t>998</m:t>
                    </m:r>
                    <m:r>
                      <m:rPr>
                        <m:nor/>
                      </m:rPr>
                      <a:rPr lang="zh-CN" altLang="en-US" i="1"/>
                      <m:t> </m:t>
                    </m:r>
                    <m:r>
                      <a:rPr lang="en-US" altLang="zh-CN"/>
                      <m:t>244</m:t>
                    </m:r>
                    <m:r>
                      <m:rPr>
                        <m:nor/>
                      </m:rPr>
                      <a:rPr lang="zh-CN" altLang="en-US" i="1"/>
                      <m:t> </m:t>
                    </m:r>
                    <m:r>
                      <a:rPr lang="en-US" altLang="zh-CN"/>
                      <m:t>353</m:t>
                    </m:r>
                  </m:oMath>
                </a14:m>
                <a:r>
                  <a:rPr lang="zh-CN" altLang="en-US" dirty="0"/>
                  <a:t>取模后输出。</a:t>
                </a:r>
                <a:br>
                  <a:rPr lang="zh-CN" altLang="en-US" dirty="0"/>
                </a:b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8B8DF90-760B-B153-65BA-7BA6DB10D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57560"/>
              </a:xfrm>
              <a:blipFill>
                <a:blip r:embed="rId2"/>
                <a:stretch>
                  <a:fillRect l="-522" t="-614" r="-2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831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4E1C3-FF37-DFC6-4EA3-48BCBB17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D09DD2-116F-B32E-F41D-CB395DF81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519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2F857-E59E-DC47-F06A-85929181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B3631B6-C5D9-044E-570A-230E83EEC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2713" t="4278" r="3767"/>
          <a:stretch>
            <a:fillRect/>
          </a:stretch>
        </p:blipFill>
        <p:spPr>
          <a:xfrm rot="16200000">
            <a:off x="910496" y="2420136"/>
            <a:ext cx="3685309" cy="4165182"/>
          </a:xfrm>
        </p:spPr>
      </p:pic>
    </p:spTree>
    <p:extLst>
      <p:ext uri="{BB962C8B-B14F-4D97-AF65-F5344CB8AC3E}">
        <p14:creationId xmlns:p14="http://schemas.microsoft.com/office/powerpoint/2010/main" val="729416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7789</TotalTime>
  <Words>2736</Words>
  <Application>Microsoft Office PowerPoint</Application>
  <PresentationFormat>宽屏</PresentationFormat>
  <Paragraphs>132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等线</vt:lpstr>
      <vt:lpstr>思源黑体 CN Medium</vt:lpstr>
      <vt:lpstr>思源黑体 CN Normal</vt:lpstr>
      <vt:lpstr>思源黑体 Normal</vt:lpstr>
      <vt:lpstr>Arial</vt:lpstr>
      <vt:lpstr>Cambria Math</vt:lpstr>
      <vt:lpstr>Office 主题​​</vt:lpstr>
      <vt:lpstr>2026牛客寒假集训营——第一场</vt:lpstr>
      <vt:lpstr>PowerPoint 演示文稿</vt:lpstr>
      <vt:lpstr>L-Need Zero</vt:lpstr>
      <vt:lpstr>K Constructive</vt:lpstr>
      <vt:lpstr>C Array Covering</vt:lpstr>
      <vt:lpstr>E Block Game</vt:lpstr>
      <vt:lpstr>B Card Game</vt:lpstr>
      <vt:lpstr>PowerPoint 演示文稿</vt:lpstr>
      <vt:lpstr>PowerPoint 演示文稿</vt:lpstr>
      <vt:lpstr>A A+B Problem </vt:lpstr>
      <vt:lpstr>PowerPoint 演示文稿</vt:lpstr>
      <vt:lpstr>PowerPoint 演示文稿</vt:lpstr>
      <vt:lpstr>带模除法与逆元</vt:lpstr>
      <vt:lpstr>费马小定理</vt:lpstr>
      <vt:lpstr>快速幂</vt:lpstr>
      <vt:lpstr>PowerPoint 演示文稿</vt:lpstr>
      <vt:lpstr>PowerPoint 演示文稿</vt:lpstr>
      <vt:lpstr>G Digital Folding</vt:lpstr>
      <vt:lpstr>PowerPoint 演示文稿</vt:lpstr>
      <vt:lpstr>PowerPoint 演示文稿</vt:lpstr>
      <vt:lpstr>H Blackboard </vt:lpstr>
      <vt:lpstr>“|”运算的性质</vt:lpstr>
      <vt:lpstr>关于区间划分dp</vt:lpstr>
      <vt:lpstr>PowerPoint 演示文稿</vt:lpstr>
      <vt:lpstr>PowerPoint 演示文稿</vt:lpstr>
      <vt:lpstr>D Sequence Coloring</vt:lpstr>
      <vt:lpstr>PowerPoint 演示文稿</vt:lpstr>
      <vt:lpstr>PowerPoint 演示文稿</vt:lpstr>
      <vt:lpstr>I AND vs MEX </vt:lpstr>
      <vt:lpstr>PowerPoint 演示文稿</vt:lpstr>
      <vt:lpstr>F Permutation Counting </vt:lpstr>
      <vt:lpstr>PowerPoint 演示文稿</vt:lpstr>
      <vt:lpstr>J MST Problem </vt:lpstr>
      <vt:lpstr>Prim算法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62812</dc:creator>
  <cp:lastModifiedBy>siyu deng</cp:lastModifiedBy>
  <cp:revision>374</cp:revision>
  <dcterms:created xsi:type="dcterms:W3CDTF">2022-11-07T03:06:08Z</dcterms:created>
  <dcterms:modified xsi:type="dcterms:W3CDTF">2026-02-04T10:01:01Z</dcterms:modified>
</cp:coreProperties>
</file>